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0693400" cy="7562850"/>
  <p:notesSz cx="10693400" cy="75628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245" y="5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3256" y="1596603"/>
            <a:ext cx="7742854" cy="3671788"/>
          </a:xfrm>
        </p:spPr>
        <p:txBody>
          <a:bodyPr anchor="b"/>
          <a:lstStyle>
            <a:lvl1pPr>
              <a:defRPr sz="79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3256" y="5268388"/>
            <a:ext cx="7742854" cy="94995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04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2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6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21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5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94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36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7122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258" y="5293981"/>
            <a:ext cx="7742853" cy="624986"/>
          </a:xfrm>
        </p:spPr>
        <p:txBody>
          <a:bodyPr anchor="b">
            <a:normAutofit/>
          </a:bodyPr>
          <a:lstStyle>
            <a:lvl1pPr algn="l">
              <a:defRPr sz="2647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13256" y="756285"/>
            <a:ext cx="7742854" cy="401484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764"/>
            </a:lvl1pPr>
            <a:lvl2pPr marL="504200" indent="0">
              <a:buNone/>
              <a:defRPr sz="1764"/>
            </a:lvl2pPr>
            <a:lvl3pPr marL="1008400" indent="0">
              <a:buNone/>
              <a:defRPr sz="1764"/>
            </a:lvl3pPr>
            <a:lvl4pPr marL="1512600" indent="0">
              <a:buNone/>
              <a:defRPr sz="1764"/>
            </a:lvl4pPr>
            <a:lvl5pPr marL="2016801" indent="0">
              <a:buNone/>
              <a:defRPr sz="1764"/>
            </a:lvl5pPr>
            <a:lvl6pPr marL="2521001" indent="0">
              <a:buNone/>
              <a:defRPr sz="1764"/>
            </a:lvl6pPr>
            <a:lvl7pPr marL="3025201" indent="0">
              <a:buNone/>
              <a:defRPr sz="1764"/>
            </a:lvl7pPr>
            <a:lvl8pPr marL="3529401" indent="0">
              <a:buNone/>
              <a:defRPr sz="1764"/>
            </a:lvl8pPr>
            <a:lvl9pPr marL="4033601" indent="0">
              <a:buNone/>
              <a:defRPr sz="176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3257" y="5918967"/>
            <a:ext cx="7742852" cy="544455"/>
          </a:xfrm>
        </p:spPr>
        <p:txBody>
          <a:bodyPr>
            <a:normAutofit/>
          </a:bodyPr>
          <a:lstStyle>
            <a:lvl1pPr marL="0" indent="0">
              <a:buNone/>
              <a:defRPr sz="1323"/>
            </a:lvl1pPr>
            <a:lvl2pPr marL="504200" indent="0">
              <a:buNone/>
              <a:defRPr sz="1323"/>
            </a:lvl2pPr>
            <a:lvl3pPr marL="1008400" indent="0">
              <a:buNone/>
              <a:defRPr sz="1103"/>
            </a:lvl3pPr>
            <a:lvl4pPr marL="1512600" indent="0">
              <a:buNone/>
              <a:defRPr sz="993"/>
            </a:lvl4pPr>
            <a:lvl5pPr marL="2016801" indent="0">
              <a:buNone/>
              <a:defRPr sz="993"/>
            </a:lvl5pPr>
            <a:lvl6pPr marL="2521001" indent="0">
              <a:buNone/>
              <a:defRPr sz="993"/>
            </a:lvl6pPr>
            <a:lvl7pPr marL="3025201" indent="0">
              <a:buNone/>
              <a:defRPr sz="993"/>
            </a:lvl7pPr>
            <a:lvl8pPr marL="3529401" indent="0">
              <a:buNone/>
              <a:defRPr sz="993"/>
            </a:lvl8pPr>
            <a:lvl9pPr marL="4033601" indent="0">
              <a:buNone/>
              <a:defRPr sz="9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3429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256" y="1596602"/>
            <a:ext cx="7742854" cy="2184823"/>
          </a:xfrm>
        </p:spPr>
        <p:txBody>
          <a:bodyPr/>
          <a:lstStyle>
            <a:lvl1pPr>
              <a:defRPr sz="52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3256" y="4033520"/>
            <a:ext cx="7742854" cy="2604982"/>
          </a:xfrm>
        </p:spPr>
        <p:txBody>
          <a:bodyPr anchor="ctr">
            <a:normAutofit/>
          </a:bodyPr>
          <a:lstStyle>
            <a:lvl1pPr marL="0" indent="0">
              <a:buNone/>
              <a:defRPr sz="1985"/>
            </a:lvl1pPr>
            <a:lvl2pPr marL="504200" indent="0">
              <a:buNone/>
              <a:defRPr sz="1323"/>
            </a:lvl2pPr>
            <a:lvl3pPr marL="1008400" indent="0">
              <a:buNone/>
              <a:defRPr sz="1103"/>
            </a:lvl3pPr>
            <a:lvl4pPr marL="1512600" indent="0">
              <a:buNone/>
              <a:defRPr sz="993"/>
            </a:lvl4pPr>
            <a:lvl5pPr marL="2016801" indent="0">
              <a:buNone/>
              <a:defRPr sz="993"/>
            </a:lvl5pPr>
            <a:lvl6pPr marL="2521001" indent="0">
              <a:buNone/>
              <a:defRPr sz="993"/>
            </a:lvl6pPr>
            <a:lvl7pPr marL="3025201" indent="0">
              <a:buNone/>
              <a:defRPr sz="993"/>
            </a:lvl7pPr>
            <a:lvl8pPr marL="3529401" indent="0">
              <a:buNone/>
              <a:defRPr sz="993"/>
            </a:lvl8pPr>
            <a:lvl9pPr marL="4033601" indent="0">
              <a:buNone/>
              <a:defRPr sz="9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77285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1593" y="1596602"/>
            <a:ext cx="7017893" cy="2562165"/>
          </a:xfrm>
        </p:spPr>
        <p:txBody>
          <a:bodyPr/>
          <a:lstStyle>
            <a:lvl1pPr>
              <a:defRPr sz="52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693563" y="4158767"/>
            <a:ext cx="6386522" cy="377342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544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504200" indent="0">
              <a:buNone/>
              <a:defRPr sz="1323"/>
            </a:lvl2pPr>
            <a:lvl3pPr marL="1008400" indent="0">
              <a:buNone/>
              <a:defRPr sz="1103"/>
            </a:lvl3pPr>
            <a:lvl4pPr marL="1512600" indent="0">
              <a:buNone/>
              <a:defRPr sz="993"/>
            </a:lvl4pPr>
            <a:lvl5pPr marL="2016801" indent="0">
              <a:buNone/>
              <a:defRPr sz="993"/>
            </a:lvl5pPr>
            <a:lvl6pPr marL="2521001" indent="0">
              <a:buNone/>
              <a:defRPr sz="993"/>
            </a:lvl6pPr>
            <a:lvl7pPr marL="3025201" indent="0">
              <a:buNone/>
              <a:defRPr sz="993"/>
            </a:lvl7pPr>
            <a:lvl8pPr marL="3529401" indent="0">
              <a:buNone/>
              <a:defRPr sz="993"/>
            </a:lvl8pPr>
            <a:lvl9pPr marL="4033601" indent="0">
              <a:buNone/>
              <a:defRPr sz="993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3256" y="4797808"/>
            <a:ext cx="7742854" cy="1848697"/>
          </a:xfrm>
        </p:spPr>
        <p:txBody>
          <a:bodyPr anchor="ctr">
            <a:normAutofit/>
          </a:bodyPr>
          <a:lstStyle>
            <a:lvl1pPr marL="0" indent="0">
              <a:buNone/>
              <a:defRPr sz="1985"/>
            </a:lvl1pPr>
            <a:lvl2pPr marL="504200" indent="0">
              <a:buNone/>
              <a:defRPr sz="1323"/>
            </a:lvl2pPr>
            <a:lvl3pPr marL="1008400" indent="0">
              <a:buNone/>
              <a:defRPr sz="1103"/>
            </a:lvl3pPr>
            <a:lvl4pPr marL="1512600" indent="0">
              <a:buNone/>
              <a:defRPr sz="993"/>
            </a:lvl4pPr>
            <a:lvl5pPr marL="2016801" indent="0">
              <a:buNone/>
              <a:defRPr sz="993"/>
            </a:lvl5pPr>
            <a:lvl6pPr marL="2521001" indent="0">
              <a:buNone/>
              <a:defRPr sz="993"/>
            </a:lvl6pPr>
            <a:lvl7pPr marL="3025201" indent="0">
              <a:buNone/>
              <a:defRPr sz="993"/>
            </a:lvl7pPr>
            <a:lvl8pPr marL="3529401" indent="0">
              <a:buNone/>
              <a:defRPr sz="993"/>
            </a:lvl8pPr>
            <a:lvl9pPr marL="4033601" indent="0">
              <a:buNone/>
              <a:defRPr sz="9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788086" y="1071076"/>
            <a:ext cx="703527" cy="216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3454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85749" y="2882426"/>
            <a:ext cx="703527" cy="216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3454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393671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255" y="3445300"/>
            <a:ext cx="7742855" cy="1823090"/>
          </a:xfrm>
        </p:spPr>
        <p:txBody>
          <a:bodyPr anchor="b"/>
          <a:lstStyle>
            <a:lvl1pPr algn="l">
              <a:defRPr sz="4411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3256" y="5268390"/>
            <a:ext cx="7742854" cy="948830"/>
          </a:xfrm>
        </p:spPr>
        <p:txBody>
          <a:bodyPr anchor="t"/>
          <a:lstStyle>
            <a:lvl1pPr marL="0" indent="0" algn="l">
              <a:buNone/>
              <a:defRPr sz="2206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04200" indent="0">
              <a:buNone/>
              <a:defRPr sz="1985">
                <a:solidFill>
                  <a:schemeClr val="tx1">
                    <a:tint val="75000"/>
                  </a:schemeClr>
                </a:solidFill>
              </a:defRPr>
            </a:lvl2pPr>
            <a:lvl3pPr marL="1008400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2600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4pPr>
            <a:lvl5pPr marL="20168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5pPr>
            <a:lvl6pPr marL="25210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6pPr>
            <a:lvl7pPr marL="30252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7pPr>
            <a:lvl8pPr marL="35294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8pPr>
            <a:lvl9pPr marL="40336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69793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6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5293" y="2184823"/>
            <a:ext cx="2585320" cy="635489"/>
          </a:xfrm>
        </p:spPr>
        <p:txBody>
          <a:bodyPr anchor="b">
            <a:noAutofit/>
          </a:bodyPr>
          <a:lstStyle>
            <a:lvl1pPr marL="0" indent="0">
              <a:buNone/>
              <a:defRPr sz="2647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04200" indent="0">
              <a:buNone/>
              <a:defRPr sz="2206" b="1"/>
            </a:lvl2pPr>
            <a:lvl3pPr marL="1008400" indent="0">
              <a:buNone/>
              <a:defRPr sz="1985" b="1"/>
            </a:lvl3pPr>
            <a:lvl4pPr marL="1512600" indent="0">
              <a:buNone/>
              <a:defRPr sz="1764" b="1"/>
            </a:lvl4pPr>
            <a:lvl5pPr marL="2016801" indent="0">
              <a:buNone/>
              <a:defRPr sz="1764" b="1"/>
            </a:lvl5pPr>
            <a:lvl6pPr marL="2521001" indent="0">
              <a:buNone/>
              <a:defRPr sz="1764" b="1"/>
            </a:lvl6pPr>
            <a:lvl7pPr marL="3025201" indent="0">
              <a:buNone/>
              <a:defRPr sz="1764" b="1"/>
            </a:lvl7pPr>
            <a:lvl8pPr marL="3529401" indent="0">
              <a:buNone/>
              <a:defRPr sz="1764" b="1"/>
            </a:lvl8pPr>
            <a:lvl9pPr marL="4033601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572414" y="2941108"/>
            <a:ext cx="2568198" cy="3958242"/>
          </a:xfrm>
        </p:spPr>
        <p:txBody>
          <a:bodyPr anchor="t">
            <a:normAutofit/>
          </a:bodyPr>
          <a:lstStyle>
            <a:lvl1pPr marL="0" indent="0">
              <a:buNone/>
              <a:defRPr sz="1544"/>
            </a:lvl1pPr>
            <a:lvl2pPr marL="504200" indent="0">
              <a:buNone/>
              <a:defRPr sz="1323"/>
            </a:lvl2pPr>
            <a:lvl3pPr marL="1008400" indent="0">
              <a:buNone/>
              <a:defRPr sz="1103"/>
            </a:lvl3pPr>
            <a:lvl4pPr marL="1512600" indent="0">
              <a:buNone/>
              <a:defRPr sz="993"/>
            </a:lvl4pPr>
            <a:lvl5pPr marL="2016801" indent="0">
              <a:buNone/>
              <a:defRPr sz="993"/>
            </a:lvl5pPr>
            <a:lvl6pPr marL="2521001" indent="0">
              <a:buNone/>
              <a:defRPr sz="993"/>
            </a:lvl6pPr>
            <a:lvl7pPr marL="3025201" indent="0">
              <a:buNone/>
              <a:defRPr sz="993"/>
            </a:lvl7pPr>
            <a:lvl8pPr marL="3529401" indent="0">
              <a:buNone/>
              <a:defRPr sz="993"/>
            </a:lvl8pPr>
            <a:lvl9pPr marL="4033601" indent="0">
              <a:buNone/>
              <a:defRPr sz="9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7181" y="2184823"/>
            <a:ext cx="2575998" cy="635489"/>
          </a:xfrm>
        </p:spPr>
        <p:txBody>
          <a:bodyPr anchor="b">
            <a:noAutofit/>
          </a:bodyPr>
          <a:lstStyle>
            <a:lvl1pPr marL="0" indent="0">
              <a:buNone/>
              <a:defRPr sz="2647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04200" indent="0">
              <a:buNone/>
              <a:defRPr sz="2206" b="1"/>
            </a:lvl2pPr>
            <a:lvl3pPr marL="1008400" indent="0">
              <a:buNone/>
              <a:defRPr sz="1985" b="1"/>
            </a:lvl3pPr>
            <a:lvl4pPr marL="1512600" indent="0">
              <a:buNone/>
              <a:defRPr sz="1764" b="1"/>
            </a:lvl4pPr>
            <a:lvl5pPr marL="2016801" indent="0">
              <a:buNone/>
              <a:defRPr sz="1764" b="1"/>
            </a:lvl5pPr>
            <a:lvl6pPr marL="2521001" indent="0">
              <a:buNone/>
              <a:defRPr sz="1764" b="1"/>
            </a:lvl6pPr>
            <a:lvl7pPr marL="3025201" indent="0">
              <a:buNone/>
              <a:defRPr sz="1764" b="1"/>
            </a:lvl7pPr>
            <a:lvl8pPr marL="3529401" indent="0">
              <a:buNone/>
              <a:defRPr sz="1764" b="1"/>
            </a:lvl8pPr>
            <a:lvl9pPr marL="4033601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97922" y="2941108"/>
            <a:ext cx="2585257" cy="3958242"/>
          </a:xfrm>
        </p:spPr>
        <p:txBody>
          <a:bodyPr anchor="t">
            <a:normAutofit/>
          </a:bodyPr>
          <a:lstStyle>
            <a:lvl1pPr marL="0" indent="0">
              <a:buNone/>
              <a:defRPr sz="1544"/>
            </a:lvl1pPr>
            <a:lvl2pPr marL="504200" indent="0">
              <a:buNone/>
              <a:defRPr sz="1323"/>
            </a:lvl2pPr>
            <a:lvl3pPr marL="1008400" indent="0">
              <a:buNone/>
              <a:defRPr sz="1103"/>
            </a:lvl3pPr>
            <a:lvl4pPr marL="1512600" indent="0">
              <a:buNone/>
              <a:defRPr sz="993"/>
            </a:lvl4pPr>
            <a:lvl5pPr marL="2016801" indent="0">
              <a:buNone/>
              <a:defRPr sz="993"/>
            </a:lvl5pPr>
            <a:lvl6pPr marL="2521001" indent="0">
              <a:buNone/>
              <a:defRPr sz="993"/>
            </a:lvl6pPr>
            <a:lvl7pPr marL="3025201" indent="0">
              <a:buNone/>
              <a:defRPr sz="993"/>
            </a:lvl7pPr>
            <a:lvl8pPr marL="3529401" indent="0">
              <a:buNone/>
              <a:defRPr sz="993"/>
            </a:lvl8pPr>
            <a:lvl9pPr marL="4033601" indent="0">
              <a:buNone/>
              <a:defRPr sz="9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250583" y="2184823"/>
            <a:ext cx="2572378" cy="635489"/>
          </a:xfrm>
        </p:spPr>
        <p:txBody>
          <a:bodyPr anchor="b">
            <a:noAutofit/>
          </a:bodyPr>
          <a:lstStyle>
            <a:lvl1pPr marL="0" indent="0">
              <a:buNone/>
              <a:defRPr sz="2647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04200" indent="0">
              <a:buNone/>
              <a:defRPr sz="2206" b="1"/>
            </a:lvl2pPr>
            <a:lvl3pPr marL="1008400" indent="0">
              <a:buNone/>
              <a:defRPr sz="1985" b="1"/>
            </a:lvl3pPr>
            <a:lvl4pPr marL="1512600" indent="0">
              <a:buNone/>
              <a:defRPr sz="1764" b="1"/>
            </a:lvl4pPr>
            <a:lvl5pPr marL="2016801" indent="0">
              <a:buNone/>
              <a:defRPr sz="1764" b="1"/>
            </a:lvl5pPr>
            <a:lvl6pPr marL="2521001" indent="0">
              <a:buNone/>
              <a:defRPr sz="1764" b="1"/>
            </a:lvl6pPr>
            <a:lvl7pPr marL="3025201" indent="0">
              <a:buNone/>
              <a:defRPr sz="1764" b="1"/>
            </a:lvl7pPr>
            <a:lvl8pPr marL="3529401" indent="0">
              <a:buNone/>
              <a:defRPr sz="1764" b="1"/>
            </a:lvl8pPr>
            <a:lvl9pPr marL="4033601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6250583" y="2941108"/>
            <a:ext cx="2572378" cy="3958242"/>
          </a:xfrm>
        </p:spPr>
        <p:txBody>
          <a:bodyPr anchor="t">
            <a:normAutofit/>
          </a:bodyPr>
          <a:lstStyle>
            <a:lvl1pPr marL="0" indent="0">
              <a:buNone/>
              <a:defRPr sz="1544"/>
            </a:lvl1pPr>
            <a:lvl2pPr marL="504200" indent="0">
              <a:buNone/>
              <a:defRPr sz="1323"/>
            </a:lvl2pPr>
            <a:lvl3pPr marL="1008400" indent="0">
              <a:buNone/>
              <a:defRPr sz="1103"/>
            </a:lvl3pPr>
            <a:lvl4pPr marL="1512600" indent="0">
              <a:buNone/>
              <a:defRPr sz="993"/>
            </a:lvl4pPr>
            <a:lvl5pPr marL="2016801" indent="0">
              <a:buNone/>
              <a:defRPr sz="993"/>
            </a:lvl5pPr>
            <a:lvl6pPr marL="2521001" indent="0">
              <a:buNone/>
              <a:defRPr sz="993"/>
            </a:lvl6pPr>
            <a:lvl7pPr marL="3025201" indent="0">
              <a:buNone/>
              <a:defRPr sz="993"/>
            </a:lvl7pPr>
            <a:lvl8pPr marL="3529401" indent="0">
              <a:buNone/>
              <a:defRPr sz="993"/>
            </a:lvl8pPr>
            <a:lvl9pPr marL="4033601" indent="0">
              <a:buNone/>
              <a:defRPr sz="9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68988" y="2352887"/>
            <a:ext cx="0" cy="4369647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108043" y="2352887"/>
            <a:ext cx="0" cy="4374589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90826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6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2414" y="4687852"/>
            <a:ext cx="2579341" cy="635489"/>
          </a:xfrm>
        </p:spPr>
        <p:txBody>
          <a:bodyPr anchor="b">
            <a:noAutofit/>
          </a:bodyPr>
          <a:lstStyle>
            <a:lvl1pPr marL="0" indent="0">
              <a:buNone/>
              <a:defRPr sz="2647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04200" indent="0">
              <a:buNone/>
              <a:defRPr sz="2206" b="1"/>
            </a:lvl2pPr>
            <a:lvl3pPr marL="1008400" indent="0">
              <a:buNone/>
              <a:defRPr sz="1985" b="1"/>
            </a:lvl3pPr>
            <a:lvl4pPr marL="1512600" indent="0">
              <a:buNone/>
              <a:defRPr sz="1764" b="1"/>
            </a:lvl4pPr>
            <a:lvl5pPr marL="2016801" indent="0">
              <a:buNone/>
              <a:defRPr sz="1764" b="1"/>
            </a:lvl5pPr>
            <a:lvl6pPr marL="2521001" indent="0">
              <a:buNone/>
              <a:defRPr sz="1764" b="1"/>
            </a:lvl6pPr>
            <a:lvl7pPr marL="3025201" indent="0">
              <a:buNone/>
              <a:defRPr sz="1764" b="1"/>
            </a:lvl7pPr>
            <a:lvl8pPr marL="3529401" indent="0">
              <a:buNone/>
              <a:defRPr sz="1764" b="1"/>
            </a:lvl8pPr>
            <a:lvl9pPr marL="4033601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72414" y="2436919"/>
            <a:ext cx="2579341" cy="1680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764"/>
            </a:lvl1pPr>
            <a:lvl2pPr marL="504200" indent="0">
              <a:buNone/>
              <a:defRPr sz="1764"/>
            </a:lvl2pPr>
            <a:lvl3pPr marL="1008400" indent="0">
              <a:buNone/>
              <a:defRPr sz="1764"/>
            </a:lvl3pPr>
            <a:lvl4pPr marL="1512600" indent="0">
              <a:buNone/>
              <a:defRPr sz="1764"/>
            </a:lvl4pPr>
            <a:lvl5pPr marL="2016801" indent="0">
              <a:buNone/>
              <a:defRPr sz="1764"/>
            </a:lvl5pPr>
            <a:lvl6pPr marL="2521001" indent="0">
              <a:buNone/>
              <a:defRPr sz="1764"/>
            </a:lvl6pPr>
            <a:lvl7pPr marL="3025201" indent="0">
              <a:buNone/>
              <a:defRPr sz="1764"/>
            </a:lvl7pPr>
            <a:lvl8pPr marL="3529401" indent="0">
              <a:buNone/>
              <a:defRPr sz="1764"/>
            </a:lvl8pPr>
            <a:lvl9pPr marL="4033601" indent="0">
              <a:buNone/>
              <a:defRPr sz="176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572414" y="5323343"/>
            <a:ext cx="2579341" cy="726939"/>
          </a:xfrm>
        </p:spPr>
        <p:txBody>
          <a:bodyPr anchor="t">
            <a:normAutofit/>
          </a:bodyPr>
          <a:lstStyle>
            <a:lvl1pPr marL="0" indent="0">
              <a:buNone/>
              <a:defRPr sz="1544"/>
            </a:lvl1pPr>
            <a:lvl2pPr marL="504200" indent="0">
              <a:buNone/>
              <a:defRPr sz="1323"/>
            </a:lvl2pPr>
            <a:lvl3pPr marL="1008400" indent="0">
              <a:buNone/>
              <a:defRPr sz="1103"/>
            </a:lvl3pPr>
            <a:lvl4pPr marL="1512600" indent="0">
              <a:buNone/>
              <a:defRPr sz="993"/>
            </a:lvl4pPr>
            <a:lvl5pPr marL="2016801" indent="0">
              <a:buNone/>
              <a:defRPr sz="993"/>
            </a:lvl5pPr>
            <a:lvl6pPr marL="2521001" indent="0">
              <a:buNone/>
              <a:defRPr sz="993"/>
            </a:lvl6pPr>
            <a:lvl7pPr marL="3025201" indent="0">
              <a:buNone/>
              <a:defRPr sz="993"/>
            </a:lvl7pPr>
            <a:lvl8pPr marL="3529401" indent="0">
              <a:buNone/>
              <a:defRPr sz="993"/>
            </a:lvl8pPr>
            <a:lvl9pPr marL="4033601" indent="0">
              <a:buNone/>
              <a:defRPr sz="9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12196" y="4687852"/>
            <a:ext cx="2570984" cy="635489"/>
          </a:xfrm>
        </p:spPr>
        <p:txBody>
          <a:bodyPr anchor="b">
            <a:noAutofit/>
          </a:bodyPr>
          <a:lstStyle>
            <a:lvl1pPr marL="0" indent="0">
              <a:buNone/>
              <a:defRPr sz="2647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04200" indent="0">
              <a:buNone/>
              <a:defRPr sz="2206" b="1"/>
            </a:lvl2pPr>
            <a:lvl3pPr marL="1008400" indent="0">
              <a:buNone/>
              <a:defRPr sz="1985" b="1"/>
            </a:lvl3pPr>
            <a:lvl4pPr marL="1512600" indent="0">
              <a:buNone/>
              <a:defRPr sz="1764" b="1"/>
            </a:lvl4pPr>
            <a:lvl5pPr marL="2016801" indent="0">
              <a:buNone/>
              <a:defRPr sz="1764" b="1"/>
            </a:lvl5pPr>
            <a:lvl6pPr marL="2521001" indent="0">
              <a:buNone/>
              <a:defRPr sz="1764" b="1"/>
            </a:lvl6pPr>
            <a:lvl7pPr marL="3025201" indent="0">
              <a:buNone/>
              <a:defRPr sz="1764" b="1"/>
            </a:lvl7pPr>
            <a:lvl8pPr marL="3529401" indent="0">
              <a:buNone/>
              <a:defRPr sz="1764" b="1"/>
            </a:lvl8pPr>
            <a:lvl9pPr marL="4033601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12194" y="2436919"/>
            <a:ext cx="2570984" cy="1680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764"/>
            </a:lvl1pPr>
            <a:lvl2pPr marL="504200" indent="0">
              <a:buNone/>
              <a:defRPr sz="1764"/>
            </a:lvl2pPr>
            <a:lvl3pPr marL="1008400" indent="0">
              <a:buNone/>
              <a:defRPr sz="1764"/>
            </a:lvl3pPr>
            <a:lvl4pPr marL="1512600" indent="0">
              <a:buNone/>
              <a:defRPr sz="1764"/>
            </a:lvl4pPr>
            <a:lvl5pPr marL="2016801" indent="0">
              <a:buNone/>
              <a:defRPr sz="1764"/>
            </a:lvl5pPr>
            <a:lvl6pPr marL="2521001" indent="0">
              <a:buNone/>
              <a:defRPr sz="1764"/>
            </a:lvl6pPr>
            <a:lvl7pPr marL="3025201" indent="0">
              <a:buNone/>
              <a:defRPr sz="1764"/>
            </a:lvl7pPr>
            <a:lvl8pPr marL="3529401" indent="0">
              <a:buNone/>
              <a:defRPr sz="1764"/>
            </a:lvl8pPr>
            <a:lvl9pPr marL="4033601" indent="0">
              <a:buNone/>
              <a:defRPr sz="176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11008" y="5323342"/>
            <a:ext cx="2574389" cy="726939"/>
          </a:xfrm>
        </p:spPr>
        <p:txBody>
          <a:bodyPr anchor="t">
            <a:normAutofit/>
          </a:bodyPr>
          <a:lstStyle>
            <a:lvl1pPr marL="0" indent="0">
              <a:buNone/>
              <a:defRPr sz="1544"/>
            </a:lvl1pPr>
            <a:lvl2pPr marL="504200" indent="0">
              <a:buNone/>
              <a:defRPr sz="1323"/>
            </a:lvl2pPr>
            <a:lvl3pPr marL="1008400" indent="0">
              <a:buNone/>
              <a:defRPr sz="1103"/>
            </a:lvl3pPr>
            <a:lvl4pPr marL="1512600" indent="0">
              <a:buNone/>
              <a:defRPr sz="993"/>
            </a:lvl4pPr>
            <a:lvl5pPr marL="2016801" indent="0">
              <a:buNone/>
              <a:defRPr sz="993"/>
            </a:lvl5pPr>
            <a:lvl6pPr marL="2521001" indent="0">
              <a:buNone/>
              <a:defRPr sz="993"/>
            </a:lvl6pPr>
            <a:lvl7pPr marL="3025201" indent="0">
              <a:buNone/>
              <a:defRPr sz="993"/>
            </a:lvl7pPr>
            <a:lvl8pPr marL="3529401" indent="0">
              <a:buNone/>
              <a:defRPr sz="993"/>
            </a:lvl8pPr>
            <a:lvl9pPr marL="4033601" indent="0">
              <a:buNone/>
              <a:defRPr sz="9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250583" y="4687852"/>
            <a:ext cx="2572378" cy="635489"/>
          </a:xfrm>
        </p:spPr>
        <p:txBody>
          <a:bodyPr anchor="b">
            <a:noAutofit/>
          </a:bodyPr>
          <a:lstStyle>
            <a:lvl1pPr marL="0" indent="0">
              <a:buNone/>
              <a:defRPr sz="2647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04200" indent="0">
              <a:buNone/>
              <a:defRPr sz="2206" b="1"/>
            </a:lvl2pPr>
            <a:lvl3pPr marL="1008400" indent="0">
              <a:buNone/>
              <a:defRPr sz="1985" b="1"/>
            </a:lvl3pPr>
            <a:lvl4pPr marL="1512600" indent="0">
              <a:buNone/>
              <a:defRPr sz="1764" b="1"/>
            </a:lvl4pPr>
            <a:lvl5pPr marL="2016801" indent="0">
              <a:buNone/>
              <a:defRPr sz="1764" b="1"/>
            </a:lvl5pPr>
            <a:lvl6pPr marL="2521001" indent="0">
              <a:buNone/>
              <a:defRPr sz="1764" b="1"/>
            </a:lvl6pPr>
            <a:lvl7pPr marL="3025201" indent="0">
              <a:buNone/>
              <a:defRPr sz="1764" b="1"/>
            </a:lvl7pPr>
            <a:lvl8pPr marL="3529401" indent="0">
              <a:buNone/>
              <a:defRPr sz="1764" b="1"/>
            </a:lvl8pPr>
            <a:lvl9pPr marL="4033601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250582" y="2436919"/>
            <a:ext cx="2572378" cy="1680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764"/>
            </a:lvl1pPr>
            <a:lvl2pPr marL="504200" indent="0">
              <a:buNone/>
              <a:defRPr sz="1764"/>
            </a:lvl2pPr>
            <a:lvl3pPr marL="1008400" indent="0">
              <a:buNone/>
              <a:defRPr sz="1764"/>
            </a:lvl3pPr>
            <a:lvl4pPr marL="1512600" indent="0">
              <a:buNone/>
              <a:defRPr sz="1764"/>
            </a:lvl4pPr>
            <a:lvl5pPr marL="2016801" indent="0">
              <a:buNone/>
              <a:defRPr sz="1764"/>
            </a:lvl5pPr>
            <a:lvl6pPr marL="2521001" indent="0">
              <a:buNone/>
              <a:defRPr sz="1764"/>
            </a:lvl6pPr>
            <a:lvl7pPr marL="3025201" indent="0">
              <a:buNone/>
              <a:defRPr sz="1764"/>
            </a:lvl7pPr>
            <a:lvl8pPr marL="3529401" indent="0">
              <a:buNone/>
              <a:defRPr sz="1764"/>
            </a:lvl8pPr>
            <a:lvl9pPr marL="4033601" indent="0">
              <a:buNone/>
              <a:defRPr sz="176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6250476" y="5323339"/>
            <a:ext cx="2575784" cy="726939"/>
          </a:xfrm>
        </p:spPr>
        <p:txBody>
          <a:bodyPr anchor="t">
            <a:normAutofit/>
          </a:bodyPr>
          <a:lstStyle>
            <a:lvl1pPr marL="0" indent="0">
              <a:buNone/>
              <a:defRPr sz="1544"/>
            </a:lvl1pPr>
            <a:lvl2pPr marL="504200" indent="0">
              <a:buNone/>
              <a:defRPr sz="1323"/>
            </a:lvl2pPr>
            <a:lvl3pPr marL="1008400" indent="0">
              <a:buNone/>
              <a:defRPr sz="1103"/>
            </a:lvl3pPr>
            <a:lvl4pPr marL="1512600" indent="0">
              <a:buNone/>
              <a:defRPr sz="993"/>
            </a:lvl4pPr>
            <a:lvl5pPr marL="2016801" indent="0">
              <a:buNone/>
              <a:defRPr sz="993"/>
            </a:lvl5pPr>
            <a:lvl6pPr marL="2521001" indent="0">
              <a:buNone/>
              <a:defRPr sz="993"/>
            </a:lvl6pPr>
            <a:lvl7pPr marL="3025201" indent="0">
              <a:buNone/>
              <a:defRPr sz="993"/>
            </a:lvl7pPr>
            <a:lvl8pPr marL="3529401" indent="0">
              <a:buNone/>
              <a:defRPr sz="993"/>
            </a:lvl8pPr>
            <a:lvl9pPr marL="4033601" indent="0">
              <a:buNone/>
              <a:defRPr sz="9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268988" y="2352887"/>
            <a:ext cx="0" cy="4369647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108043" y="2352887"/>
            <a:ext cx="0" cy="4374589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8935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17979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85385" y="474431"/>
            <a:ext cx="1537577" cy="6424921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2414" y="852673"/>
            <a:ext cx="6512416" cy="604667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8503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8487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258" y="3155857"/>
            <a:ext cx="7742853" cy="2112533"/>
          </a:xfrm>
        </p:spPr>
        <p:txBody>
          <a:bodyPr anchor="b"/>
          <a:lstStyle>
            <a:lvl1pPr algn="l">
              <a:defRPr sz="4411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3256" y="5268390"/>
            <a:ext cx="7742854" cy="948830"/>
          </a:xfrm>
        </p:spPr>
        <p:txBody>
          <a:bodyPr anchor="t"/>
          <a:lstStyle>
            <a:lvl1pPr marL="0" indent="0" algn="l">
              <a:buNone/>
              <a:defRPr sz="2206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04200" indent="0">
              <a:buNone/>
              <a:defRPr sz="1985">
                <a:solidFill>
                  <a:schemeClr val="tx1">
                    <a:tint val="75000"/>
                  </a:schemeClr>
                </a:solidFill>
              </a:defRPr>
            </a:lvl2pPr>
            <a:lvl3pPr marL="1008400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2600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4pPr>
            <a:lvl5pPr marL="20168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5pPr>
            <a:lvl6pPr marL="25210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6pPr>
            <a:lvl7pPr marL="30252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7pPr>
            <a:lvl8pPr marL="35294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8pPr>
            <a:lvl9pPr marL="40336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43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67950" y="2272358"/>
            <a:ext cx="3856960" cy="4626994"/>
          </a:xfrm>
        </p:spPr>
        <p:txBody>
          <a:bodyPr>
            <a:normAutofit/>
          </a:bodyPr>
          <a:lstStyle>
            <a:lvl1pPr>
              <a:defRPr sz="1985"/>
            </a:lvl1pPr>
            <a:lvl2pPr>
              <a:defRPr sz="1764"/>
            </a:lvl2pPr>
            <a:lvl3pPr>
              <a:defRPr sz="1544"/>
            </a:lvl3pPr>
            <a:lvl4pPr>
              <a:defRPr sz="1323"/>
            </a:lvl4pPr>
            <a:lvl5pPr>
              <a:defRPr sz="1323"/>
            </a:lvl5pPr>
            <a:lvl6pPr>
              <a:defRPr sz="1323"/>
            </a:lvl6pPr>
            <a:lvl7pPr>
              <a:defRPr sz="1323"/>
            </a:lvl7pPr>
            <a:lvl8pPr>
              <a:defRPr sz="1323"/>
            </a:lvl8pPr>
            <a:lvl9pPr>
              <a:defRPr sz="132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60755" y="2267414"/>
            <a:ext cx="3856962" cy="4631937"/>
          </a:xfrm>
        </p:spPr>
        <p:txBody>
          <a:bodyPr>
            <a:normAutofit/>
          </a:bodyPr>
          <a:lstStyle>
            <a:lvl1pPr>
              <a:defRPr sz="1985"/>
            </a:lvl1pPr>
            <a:lvl2pPr>
              <a:defRPr sz="1764"/>
            </a:lvl2pPr>
            <a:lvl3pPr>
              <a:defRPr sz="1544"/>
            </a:lvl3pPr>
            <a:lvl4pPr>
              <a:defRPr sz="1323"/>
            </a:lvl4pPr>
            <a:lvl5pPr>
              <a:defRPr sz="1323"/>
            </a:lvl5pPr>
            <a:lvl6pPr>
              <a:defRPr sz="1323"/>
            </a:lvl6pPr>
            <a:lvl7pPr>
              <a:defRPr sz="1323"/>
            </a:lvl7pPr>
            <a:lvl8pPr>
              <a:defRPr sz="1323"/>
            </a:lvl8pPr>
            <a:lvl9pPr>
              <a:defRPr sz="132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3907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7949" y="2100792"/>
            <a:ext cx="3856959" cy="635489"/>
          </a:xfrm>
        </p:spPr>
        <p:txBody>
          <a:bodyPr anchor="b">
            <a:noAutofit/>
          </a:bodyPr>
          <a:lstStyle>
            <a:lvl1pPr marL="0" indent="0">
              <a:buNone/>
              <a:defRPr sz="2647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04200" indent="0">
              <a:buNone/>
              <a:defRPr sz="2206" b="1"/>
            </a:lvl2pPr>
            <a:lvl3pPr marL="1008400" indent="0">
              <a:buNone/>
              <a:defRPr sz="1985" b="1"/>
            </a:lvl3pPr>
            <a:lvl4pPr marL="1512600" indent="0">
              <a:buNone/>
              <a:defRPr sz="1764" b="1"/>
            </a:lvl4pPr>
            <a:lvl5pPr marL="2016801" indent="0">
              <a:buNone/>
              <a:defRPr sz="1764" b="1"/>
            </a:lvl5pPr>
            <a:lvl6pPr marL="2521001" indent="0">
              <a:buNone/>
              <a:defRPr sz="1764" b="1"/>
            </a:lvl6pPr>
            <a:lvl7pPr marL="3025201" indent="0">
              <a:buNone/>
              <a:defRPr sz="1764" b="1"/>
            </a:lvl7pPr>
            <a:lvl8pPr marL="3529401" indent="0">
              <a:buNone/>
              <a:defRPr sz="1764" b="1"/>
            </a:lvl8pPr>
            <a:lvl9pPr marL="4033601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7950" y="2773045"/>
            <a:ext cx="3856960" cy="4126306"/>
          </a:xfrm>
        </p:spPr>
        <p:txBody>
          <a:bodyPr>
            <a:normAutofit/>
          </a:bodyPr>
          <a:lstStyle>
            <a:lvl1pPr>
              <a:defRPr sz="1985"/>
            </a:lvl1pPr>
            <a:lvl2pPr>
              <a:defRPr sz="1764"/>
            </a:lvl2pPr>
            <a:lvl3pPr>
              <a:defRPr sz="1544"/>
            </a:lvl3pPr>
            <a:lvl4pPr>
              <a:defRPr sz="1323"/>
            </a:lvl4pPr>
            <a:lvl5pPr>
              <a:defRPr sz="1323"/>
            </a:lvl5pPr>
            <a:lvl6pPr>
              <a:defRPr sz="1323"/>
            </a:lvl6pPr>
            <a:lvl7pPr>
              <a:defRPr sz="1323"/>
            </a:lvl7pPr>
            <a:lvl8pPr>
              <a:defRPr sz="1323"/>
            </a:lvl8pPr>
            <a:lvl9pPr>
              <a:defRPr sz="132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0756" y="2100792"/>
            <a:ext cx="3856960" cy="635489"/>
          </a:xfrm>
        </p:spPr>
        <p:txBody>
          <a:bodyPr anchor="b">
            <a:noAutofit/>
          </a:bodyPr>
          <a:lstStyle>
            <a:lvl1pPr marL="0" indent="0">
              <a:buNone/>
              <a:defRPr sz="2647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04200" indent="0">
              <a:buNone/>
              <a:defRPr sz="2206" b="1"/>
            </a:lvl2pPr>
            <a:lvl3pPr marL="1008400" indent="0">
              <a:buNone/>
              <a:defRPr sz="1985" b="1"/>
            </a:lvl3pPr>
            <a:lvl4pPr marL="1512600" indent="0">
              <a:buNone/>
              <a:defRPr sz="1764" b="1"/>
            </a:lvl4pPr>
            <a:lvl5pPr marL="2016801" indent="0">
              <a:buNone/>
              <a:defRPr sz="1764" b="1"/>
            </a:lvl5pPr>
            <a:lvl6pPr marL="2521001" indent="0">
              <a:buNone/>
              <a:defRPr sz="1764" b="1"/>
            </a:lvl6pPr>
            <a:lvl7pPr marL="3025201" indent="0">
              <a:buNone/>
              <a:defRPr sz="1764" b="1"/>
            </a:lvl7pPr>
            <a:lvl8pPr marL="3529401" indent="0">
              <a:buNone/>
              <a:defRPr sz="1764" b="1"/>
            </a:lvl8pPr>
            <a:lvl9pPr marL="4033601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60756" y="2773045"/>
            <a:ext cx="3856960" cy="4126306"/>
          </a:xfrm>
        </p:spPr>
        <p:txBody>
          <a:bodyPr>
            <a:normAutofit/>
          </a:bodyPr>
          <a:lstStyle>
            <a:lvl1pPr>
              <a:defRPr sz="1985"/>
            </a:lvl1pPr>
            <a:lvl2pPr>
              <a:defRPr sz="1764"/>
            </a:lvl2pPr>
            <a:lvl3pPr>
              <a:defRPr sz="1544"/>
            </a:lvl3pPr>
            <a:lvl4pPr>
              <a:defRPr sz="1323"/>
            </a:lvl4pPr>
            <a:lvl5pPr>
              <a:defRPr sz="1323"/>
            </a:lvl5pPr>
            <a:lvl6pPr>
              <a:defRPr sz="1323"/>
            </a:lvl6pPr>
            <a:lvl7pPr>
              <a:defRPr sz="1323"/>
            </a:lvl7pPr>
            <a:lvl8pPr>
              <a:defRPr sz="1323"/>
            </a:lvl8pPr>
            <a:lvl9pPr>
              <a:defRPr sz="132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05698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2477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9924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255" y="1596602"/>
            <a:ext cx="2983793" cy="1596602"/>
          </a:xfrm>
        </p:spPr>
        <p:txBody>
          <a:bodyPr anchor="b"/>
          <a:lstStyle>
            <a:lvl1pPr algn="l">
              <a:defRPr sz="2647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7601" y="1596602"/>
            <a:ext cx="4558510" cy="5041900"/>
          </a:xfrm>
        </p:spPr>
        <p:txBody>
          <a:bodyPr anchor="ctr">
            <a:normAutofit/>
          </a:bodyPr>
          <a:lstStyle>
            <a:lvl1pPr>
              <a:defRPr sz="2206"/>
            </a:lvl1pPr>
            <a:lvl2pPr>
              <a:defRPr sz="1985"/>
            </a:lvl2pPr>
            <a:lvl3pPr>
              <a:defRPr sz="1764"/>
            </a:lvl3pPr>
            <a:lvl4pPr>
              <a:defRPr sz="1544"/>
            </a:lvl4pPr>
            <a:lvl5pPr>
              <a:defRPr sz="1544"/>
            </a:lvl5pPr>
            <a:lvl6pPr>
              <a:defRPr sz="1544"/>
            </a:lvl6pPr>
            <a:lvl7pPr>
              <a:defRPr sz="1544"/>
            </a:lvl7pPr>
            <a:lvl8pPr>
              <a:defRPr sz="1544"/>
            </a:lvl8pPr>
            <a:lvl9pPr>
              <a:defRPr sz="15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3255" y="3450902"/>
            <a:ext cx="2983793" cy="3193202"/>
          </a:xfrm>
        </p:spPr>
        <p:txBody>
          <a:bodyPr/>
          <a:lstStyle>
            <a:lvl1pPr marL="0" indent="0">
              <a:buNone/>
              <a:defRPr sz="1544"/>
            </a:lvl1pPr>
            <a:lvl2pPr marL="504200" indent="0">
              <a:buNone/>
              <a:defRPr sz="1323"/>
            </a:lvl2pPr>
            <a:lvl3pPr marL="1008400" indent="0">
              <a:buNone/>
              <a:defRPr sz="1103"/>
            </a:lvl3pPr>
            <a:lvl4pPr marL="1512600" indent="0">
              <a:buNone/>
              <a:defRPr sz="993"/>
            </a:lvl4pPr>
            <a:lvl5pPr marL="2016801" indent="0">
              <a:buNone/>
              <a:defRPr sz="993"/>
            </a:lvl5pPr>
            <a:lvl6pPr marL="2521001" indent="0">
              <a:buNone/>
              <a:defRPr sz="993"/>
            </a:lvl6pPr>
            <a:lvl7pPr marL="3025201" indent="0">
              <a:buNone/>
              <a:defRPr sz="993"/>
            </a:lvl7pPr>
            <a:lvl8pPr marL="3529401" indent="0">
              <a:buNone/>
              <a:defRPr sz="993"/>
            </a:lvl8pPr>
            <a:lvl9pPr marL="4033601" indent="0">
              <a:buNone/>
              <a:defRPr sz="9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94862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337" y="2044762"/>
            <a:ext cx="4468066" cy="1736663"/>
          </a:xfrm>
        </p:spPr>
        <p:txBody>
          <a:bodyPr anchor="b">
            <a:normAutofit/>
          </a:bodyPr>
          <a:lstStyle>
            <a:lvl1pPr algn="l">
              <a:defRPr sz="397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6919" y="1260475"/>
            <a:ext cx="2807748" cy="50419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764"/>
            </a:lvl1pPr>
            <a:lvl2pPr marL="504200" indent="0">
              <a:buNone/>
              <a:defRPr sz="1764"/>
            </a:lvl2pPr>
            <a:lvl3pPr marL="1008400" indent="0">
              <a:buNone/>
              <a:defRPr sz="1764"/>
            </a:lvl3pPr>
            <a:lvl4pPr marL="1512600" indent="0">
              <a:buNone/>
              <a:defRPr sz="1764"/>
            </a:lvl4pPr>
            <a:lvl5pPr marL="2016801" indent="0">
              <a:buNone/>
              <a:defRPr sz="1764"/>
            </a:lvl5pPr>
            <a:lvl6pPr marL="2521001" indent="0">
              <a:buNone/>
              <a:defRPr sz="1764"/>
            </a:lvl6pPr>
            <a:lvl7pPr marL="3025201" indent="0">
              <a:buNone/>
              <a:defRPr sz="1764"/>
            </a:lvl7pPr>
            <a:lvl8pPr marL="3529401" indent="0">
              <a:buNone/>
              <a:defRPr sz="1764"/>
            </a:lvl8pPr>
            <a:lvl9pPr marL="4033601" indent="0">
              <a:buNone/>
              <a:defRPr sz="176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3255" y="4033520"/>
            <a:ext cx="4461112" cy="1512570"/>
          </a:xfrm>
        </p:spPr>
        <p:txBody>
          <a:bodyPr>
            <a:normAutofit/>
          </a:bodyPr>
          <a:lstStyle>
            <a:lvl1pPr marL="0" indent="0">
              <a:buNone/>
              <a:defRPr sz="1544"/>
            </a:lvl1pPr>
            <a:lvl2pPr marL="504200" indent="0">
              <a:buNone/>
              <a:defRPr sz="1323"/>
            </a:lvl2pPr>
            <a:lvl3pPr marL="1008400" indent="0">
              <a:buNone/>
              <a:defRPr sz="1103"/>
            </a:lvl3pPr>
            <a:lvl4pPr marL="1512600" indent="0">
              <a:buNone/>
              <a:defRPr sz="993"/>
            </a:lvl4pPr>
            <a:lvl5pPr marL="2016801" indent="0">
              <a:buNone/>
              <a:defRPr sz="993"/>
            </a:lvl5pPr>
            <a:lvl6pPr marL="2521001" indent="0">
              <a:buNone/>
              <a:defRPr sz="993"/>
            </a:lvl6pPr>
            <a:lvl7pPr marL="3025201" indent="0">
              <a:buNone/>
              <a:defRPr sz="993"/>
            </a:lvl7pPr>
            <a:lvl8pPr marL="3529401" indent="0">
              <a:buNone/>
              <a:defRPr sz="993"/>
            </a:lvl8pPr>
            <a:lvl9pPr marL="4033601" indent="0">
              <a:buNone/>
              <a:defRPr sz="9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4636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7366836" y="1848697"/>
            <a:ext cx="3297132" cy="3109172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6653942" y="-504190"/>
            <a:ext cx="1871345" cy="1764665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7366836" y="6722533"/>
            <a:ext cx="1158452" cy="1092412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80081" y="2941108"/>
            <a:ext cx="4901142" cy="4621742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982086" y="3193203"/>
            <a:ext cx="2762462" cy="2604982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9058100" y="0"/>
            <a:ext cx="802005" cy="1212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6841" y="499248"/>
            <a:ext cx="8250875" cy="15444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7949" y="2263921"/>
            <a:ext cx="7848906" cy="4626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8797994" y="2009107"/>
            <a:ext cx="1092411" cy="26740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13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7418199" y="3591151"/>
            <a:ext cx="4256496" cy="2674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13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9082410" y="326132"/>
            <a:ext cx="735362" cy="8465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089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3821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05" r:id="rId1"/>
    <p:sldLayoutId id="2147484006" r:id="rId2"/>
    <p:sldLayoutId id="2147484007" r:id="rId3"/>
    <p:sldLayoutId id="2147484008" r:id="rId4"/>
    <p:sldLayoutId id="2147484009" r:id="rId5"/>
    <p:sldLayoutId id="2147484010" r:id="rId6"/>
    <p:sldLayoutId id="2147484011" r:id="rId7"/>
    <p:sldLayoutId id="2147484012" r:id="rId8"/>
    <p:sldLayoutId id="2147484013" r:id="rId9"/>
    <p:sldLayoutId id="2147484014" r:id="rId10"/>
    <p:sldLayoutId id="2147484015" r:id="rId11"/>
    <p:sldLayoutId id="2147484016" r:id="rId12"/>
    <p:sldLayoutId id="2147484017" r:id="rId13"/>
    <p:sldLayoutId id="2147484018" r:id="rId14"/>
    <p:sldLayoutId id="2147484019" r:id="rId15"/>
    <p:sldLayoutId id="2147484020" r:id="rId16"/>
    <p:sldLayoutId id="2147484021" r:id="rId17"/>
  </p:sldLayoutIdLst>
  <p:txStyles>
    <p:titleStyle>
      <a:lvl1pPr algn="l" defTabSz="504208" rtl="0" eaLnBrk="1" latinLnBrk="0" hangingPunct="1">
        <a:spcBef>
          <a:spcPct val="0"/>
        </a:spcBef>
        <a:buNone/>
        <a:defRPr sz="4632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8157" indent="-378157" algn="l" defTabSz="504208" rtl="0" eaLnBrk="1" latinLnBrk="0" hangingPunct="1">
        <a:spcBef>
          <a:spcPts val="1103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206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819338" indent="-315131" algn="l" defTabSz="504208" rtl="0" eaLnBrk="1" latinLnBrk="0" hangingPunct="1">
        <a:spcBef>
          <a:spcPts val="1103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85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260522" indent="-252104" algn="l" defTabSz="504208" rtl="0" eaLnBrk="1" latinLnBrk="0" hangingPunct="1">
        <a:spcBef>
          <a:spcPts val="1103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764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764730" indent="-252104" algn="l" defTabSz="504208" rtl="0" eaLnBrk="1" latinLnBrk="0" hangingPunct="1">
        <a:spcBef>
          <a:spcPts val="1103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44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268938" indent="-252104" algn="l" defTabSz="504208" rtl="0" eaLnBrk="1" latinLnBrk="0" hangingPunct="1">
        <a:spcBef>
          <a:spcPts val="1103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44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773147" indent="-252104" algn="l" defTabSz="504208" rtl="0" eaLnBrk="1" latinLnBrk="0" hangingPunct="1">
        <a:spcBef>
          <a:spcPts val="1103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44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3277355" indent="-252104" algn="l" defTabSz="504208" rtl="0" eaLnBrk="1" latinLnBrk="0" hangingPunct="1">
        <a:spcBef>
          <a:spcPts val="1103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44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781564" indent="-252104" algn="l" defTabSz="504208" rtl="0" eaLnBrk="1" latinLnBrk="0" hangingPunct="1">
        <a:spcBef>
          <a:spcPts val="1103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44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4285772" indent="-252104" algn="l" defTabSz="504208" rtl="0" eaLnBrk="1" latinLnBrk="0" hangingPunct="1">
        <a:spcBef>
          <a:spcPts val="1103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44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504208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1pPr>
      <a:lvl2pPr marL="504208" algn="l" defTabSz="504208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2pPr>
      <a:lvl3pPr marL="1008417" algn="l" defTabSz="504208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3pPr>
      <a:lvl4pPr marL="1512625" algn="l" defTabSz="504208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4pPr>
      <a:lvl5pPr marL="2016835" algn="l" defTabSz="504208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5pPr>
      <a:lvl6pPr marL="2521043" algn="l" defTabSz="504208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025252" algn="l" defTabSz="504208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529460" algn="l" defTabSz="504208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033669" algn="l" defTabSz="504208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6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jp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3" Type="http://schemas.openxmlformats.org/officeDocument/2006/relationships/image" Target="../media/image51.png"/><Relationship Id="rId7" Type="http://schemas.openxmlformats.org/officeDocument/2006/relationships/image" Target="../media/image55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jp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3" Type="http://schemas.openxmlformats.org/officeDocument/2006/relationships/image" Target="../media/image59.png"/><Relationship Id="rId7" Type="http://schemas.openxmlformats.org/officeDocument/2006/relationships/image" Target="../media/image63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jpg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jp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3" Type="http://schemas.openxmlformats.org/officeDocument/2006/relationships/image" Target="../media/image70.png"/><Relationship Id="rId7" Type="http://schemas.openxmlformats.org/officeDocument/2006/relationships/image" Target="../media/image73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469900" y="2409825"/>
            <a:ext cx="4724399" cy="3429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5194300" y="3448367"/>
            <a:ext cx="4256629" cy="666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5" dirty="0">
                <a:latin typeface="Tw Cen MT"/>
                <a:cs typeface="Tw Cen MT"/>
              </a:rPr>
              <a:t>1. </a:t>
            </a:r>
            <a:r>
              <a:rPr sz="1400" dirty="0">
                <a:latin typeface="Tw Cen MT"/>
                <a:cs typeface="Tw Cen MT"/>
              </a:rPr>
              <a:t>Manhattan,</a:t>
            </a:r>
            <a:r>
              <a:rPr sz="1400" spc="-145" dirty="0">
                <a:latin typeface="Tw Cen MT"/>
                <a:cs typeface="Tw Cen MT"/>
              </a:rPr>
              <a:t> </a:t>
            </a:r>
            <a:r>
              <a:rPr sz="1400" dirty="0">
                <a:latin typeface="Tw Cen MT"/>
                <a:cs typeface="Tw Cen MT"/>
              </a:rPr>
              <a:t>2.Brooklyn,</a:t>
            </a:r>
          </a:p>
          <a:p>
            <a:pPr marL="85090">
              <a:lnSpc>
                <a:spcPct val="100000"/>
              </a:lnSpc>
            </a:pPr>
            <a:r>
              <a:rPr sz="1400" spc="5" dirty="0">
                <a:latin typeface="Tw Cen MT"/>
                <a:cs typeface="Tw Cen MT"/>
              </a:rPr>
              <a:t>3. </a:t>
            </a:r>
            <a:r>
              <a:rPr sz="1400" spc="-5" dirty="0">
                <a:latin typeface="Tw Cen MT"/>
                <a:cs typeface="Tw Cen MT"/>
              </a:rPr>
              <a:t>Queens,  </a:t>
            </a:r>
            <a:r>
              <a:rPr sz="1400" dirty="0">
                <a:latin typeface="Tw Cen MT"/>
                <a:cs typeface="Tw Cen MT"/>
              </a:rPr>
              <a:t>4.The</a:t>
            </a:r>
            <a:r>
              <a:rPr sz="1400" spc="-110" dirty="0">
                <a:latin typeface="Tw Cen MT"/>
                <a:cs typeface="Tw Cen MT"/>
              </a:rPr>
              <a:t> </a:t>
            </a:r>
            <a:r>
              <a:rPr sz="1400" dirty="0">
                <a:latin typeface="Tw Cen MT"/>
                <a:cs typeface="Tw Cen MT"/>
              </a:rPr>
              <a:t>Bronx,</a:t>
            </a:r>
          </a:p>
          <a:p>
            <a:pPr marL="397510">
              <a:lnSpc>
                <a:spcPct val="100000"/>
              </a:lnSpc>
            </a:pPr>
            <a:r>
              <a:rPr sz="1400" spc="5" dirty="0">
                <a:latin typeface="Tw Cen MT"/>
                <a:cs typeface="Tw Cen MT"/>
              </a:rPr>
              <a:t>5. Staten</a:t>
            </a:r>
            <a:r>
              <a:rPr sz="1400" spc="-85" dirty="0">
                <a:latin typeface="Tw Cen MT"/>
                <a:cs typeface="Tw Cen MT"/>
              </a:rPr>
              <a:t> </a:t>
            </a:r>
            <a:r>
              <a:rPr sz="1400" dirty="0">
                <a:latin typeface="Tw Cen MT"/>
                <a:cs typeface="Tw Cen MT"/>
              </a:rPr>
              <a:t>Island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06432DB-C077-42C4-9244-036B6174F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504972"/>
            <a:ext cx="7665553" cy="1680633"/>
          </a:xfrm>
        </p:spPr>
        <p:txBody>
          <a:bodyPr/>
          <a:lstStyle/>
          <a:p>
            <a:r>
              <a:rPr lang="en-US" dirty="0"/>
              <a:t>The  Battle of Neighborhoods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21735" y="1301496"/>
            <a:ext cx="3582924" cy="3154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963155" y="1473708"/>
            <a:ext cx="141732" cy="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248144" y="1321308"/>
            <a:ext cx="215265" cy="285115"/>
          </a:xfrm>
          <a:custGeom>
            <a:avLst/>
            <a:gdLst/>
            <a:ahLst/>
            <a:cxnLst/>
            <a:rect l="l" t="t" r="r" b="b"/>
            <a:pathLst>
              <a:path w="215265" h="285115">
                <a:moveTo>
                  <a:pt x="214884" y="216408"/>
                </a:moveTo>
                <a:lnTo>
                  <a:pt x="0" y="216408"/>
                </a:lnTo>
                <a:lnTo>
                  <a:pt x="0" y="163068"/>
                </a:lnTo>
                <a:lnTo>
                  <a:pt x="131064" y="0"/>
                </a:lnTo>
                <a:lnTo>
                  <a:pt x="188976" y="0"/>
                </a:lnTo>
                <a:lnTo>
                  <a:pt x="188976" y="71628"/>
                </a:lnTo>
                <a:lnTo>
                  <a:pt x="124968" y="71628"/>
                </a:lnTo>
                <a:lnTo>
                  <a:pt x="51816" y="164592"/>
                </a:lnTo>
                <a:lnTo>
                  <a:pt x="214884" y="164592"/>
                </a:lnTo>
                <a:lnTo>
                  <a:pt x="214884" y="216408"/>
                </a:lnTo>
                <a:close/>
              </a:path>
              <a:path w="215265" h="285115">
                <a:moveTo>
                  <a:pt x="188976" y="164592"/>
                </a:moveTo>
                <a:lnTo>
                  <a:pt x="126492" y="164592"/>
                </a:lnTo>
                <a:lnTo>
                  <a:pt x="126492" y="71628"/>
                </a:lnTo>
                <a:lnTo>
                  <a:pt x="188976" y="71628"/>
                </a:lnTo>
                <a:lnTo>
                  <a:pt x="188976" y="164592"/>
                </a:lnTo>
                <a:close/>
              </a:path>
              <a:path w="215265" h="285115">
                <a:moveTo>
                  <a:pt x="188976" y="284988"/>
                </a:moveTo>
                <a:lnTo>
                  <a:pt x="126492" y="284988"/>
                </a:lnTo>
                <a:lnTo>
                  <a:pt x="126492" y="216408"/>
                </a:lnTo>
                <a:lnTo>
                  <a:pt x="188976" y="216408"/>
                </a:lnTo>
                <a:lnTo>
                  <a:pt x="188976" y="284988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40523" y="1313688"/>
            <a:ext cx="230504" cy="299085"/>
          </a:xfrm>
          <a:custGeom>
            <a:avLst/>
            <a:gdLst/>
            <a:ahLst/>
            <a:cxnLst/>
            <a:rect l="l" t="t" r="r" b="b"/>
            <a:pathLst>
              <a:path w="230504" h="299084">
                <a:moveTo>
                  <a:pt x="126492" y="230124"/>
                </a:moveTo>
                <a:lnTo>
                  <a:pt x="3048" y="230124"/>
                </a:lnTo>
                <a:lnTo>
                  <a:pt x="0" y="227076"/>
                </a:lnTo>
                <a:lnTo>
                  <a:pt x="0" y="167640"/>
                </a:lnTo>
                <a:lnTo>
                  <a:pt x="1524" y="167640"/>
                </a:lnTo>
                <a:lnTo>
                  <a:pt x="132588" y="3048"/>
                </a:lnTo>
                <a:lnTo>
                  <a:pt x="135636" y="0"/>
                </a:lnTo>
                <a:lnTo>
                  <a:pt x="199644" y="0"/>
                </a:lnTo>
                <a:lnTo>
                  <a:pt x="202692" y="3048"/>
                </a:lnTo>
                <a:lnTo>
                  <a:pt x="202692" y="7620"/>
                </a:lnTo>
                <a:lnTo>
                  <a:pt x="188976" y="7620"/>
                </a:lnTo>
                <a:lnTo>
                  <a:pt x="188976" y="12192"/>
                </a:lnTo>
                <a:lnTo>
                  <a:pt x="143256" y="12192"/>
                </a:lnTo>
                <a:lnTo>
                  <a:pt x="138684" y="13716"/>
                </a:lnTo>
                <a:lnTo>
                  <a:pt x="142031" y="13716"/>
                </a:lnTo>
                <a:lnTo>
                  <a:pt x="15866" y="170688"/>
                </a:lnTo>
                <a:lnTo>
                  <a:pt x="13716" y="170688"/>
                </a:lnTo>
                <a:lnTo>
                  <a:pt x="12192" y="175260"/>
                </a:lnTo>
                <a:lnTo>
                  <a:pt x="13716" y="175260"/>
                </a:lnTo>
                <a:lnTo>
                  <a:pt x="13716" y="216408"/>
                </a:lnTo>
                <a:lnTo>
                  <a:pt x="7620" y="216408"/>
                </a:lnTo>
                <a:lnTo>
                  <a:pt x="13716" y="224028"/>
                </a:lnTo>
                <a:lnTo>
                  <a:pt x="126492" y="224028"/>
                </a:lnTo>
                <a:lnTo>
                  <a:pt x="126492" y="230124"/>
                </a:lnTo>
                <a:close/>
              </a:path>
              <a:path w="230504" h="299084">
                <a:moveTo>
                  <a:pt x="216408" y="178308"/>
                </a:moveTo>
                <a:lnTo>
                  <a:pt x="192024" y="178308"/>
                </a:lnTo>
                <a:lnTo>
                  <a:pt x="188976" y="175260"/>
                </a:lnTo>
                <a:lnTo>
                  <a:pt x="188976" y="7620"/>
                </a:lnTo>
                <a:lnTo>
                  <a:pt x="196596" y="13716"/>
                </a:lnTo>
                <a:lnTo>
                  <a:pt x="202692" y="13716"/>
                </a:lnTo>
                <a:lnTo>
                  <a:pt x="202692" y="164592"/>
                </a:lnTo>
                <a:lnTo>
                  <a:pt x="196596" y="164592"/>
                </a:lnTo>
                <a:lnTo>
                  <a:pt x="202692" y="172212"/>
                </a:lnTo>
                <a:lnTo>
                  <a:pt x="216408" y="172212"/>
                </a:lnTo>
                <a:lnTo>
                  <a:pt x="216408" y="178308"/>
                </a:lnTo>
                <a:close/>
              </a:path>
              <a:path w="230504" h="299084">
                <a:moveTo>
                  <a:pt x="202692" y="13716"/>
                </a:moveTo>
                <a:lnTo>
                  <a:pt x="196596" y="13716"/>
                </a:lnTo>
                <a:lnTo>
                  <a:pt x="188976" y="7620"/>
                </a:lnTo>
                <a:lnTo>
                  <a:pt x="202692" y="7620"/>
                </a:lnTo>
                <a:lnTo>
                  <a:pt x="202692" y="13716"/>
                </a:lnTo>
                <a:close/>
              </a:path>
              <a:path w="230504" h="299084">
                <a:moveTo>
                  <a:pt x="142031" y="13716"/>
                </a:moveTo>
                <a:lnTo>
                  <a:pt x="138684" y="13716"/>
                </a:lnTo>
                <a:lnTo>
                  <a:pt x="143256" y="12192"/>
                </a:lnTo>
                <a:lnTo>
                  <a:pt x="142031" y="13716"/>
                </a:lnTo>
                <a:close/>
              </a:path>
              <a:path w="230504" h="299084">
                <a:moveTo>
                  <a:pt x="188976" y="13716"/>
                </a:moveTo>
                <a:lnTo>
                  <a:pt x="142031" y="13716"/>
                </a:lnTo>
                <a:lnTo>
                  <a:pt x="143256" y="12192"/>
                </a:lnTo>
                <a:lnTo>
                  <a:pt x="188976" y="12192"/>
                </a:lnTo>
                <a:lnTo>
                  <a:pt x="188976" y="13716"/>
                </a:lnTo>
                <a:close/>
              </a:path>
              <a:path w="230504" h="299084">
                <a:moveTo>
                  <a:pt x="137160" y="178308"/>
                </a:moveTo>
                <a:lnTo>
                  <a:pt x="56388" y="178308"/>
                </a:lnTo>
                <a:lnTo>
                  <a:pt x="53340" y="175260"/>
                </a:lnTo>
                <a:lnTo>
                  <a:pt x="51816" y="172212"/>
                </a:lnTo>
                <a:lnTo>
                  <a:pt x="51816" y="169164"/>
                </a:lnTo>
                <a:lnTo>
                  <a:pt x="53340" y="167640"/>
                </a:lnTo>
                <a:lnTo>
                  <a:pt x="126492" y="74676"/>
                </a:lnTo>
                <a:lnTo>
                  <a:pt x="128016" y="73152"/>
                </a:lnTo>
                <a:lnTo>
                  <a:pt x="131064" y="71628"/>
                </a:lnTo>
                <a:lnTo>
                  <a:pt x="137160" y="71628"/>
                </a:lnTo>
                <a:lnTo>
                  <a:pt x="140208" y="74676"/>
                </a:lnTo>
                <a:lnTo>
                  <a:pt x="140208" y="79248"/>
                </a:lnTo>
                <a:lnTo>
                  <a:pt x="126492" y="79248"/>
                </a:lnTo>
                <a:lnTo>
                  <a:pt x="126492" y="97722"/>
                </a:lnTo>
                <a:lnTo>
                  <a:pt x="73643" y="164592"/>
                </a:lnTo>
                <a:lnTo>
                  <a:pt x="59436" y="164592"/>
                </a:lnTo>
                <a:lnTo>
                  <a:pt x="64008" y="176784"/>
                </a:lnTo>
                <a:lnTo>
                  <a:pt x="138684" y="176784"/>
                </a:lnTo>
                <a:lnTo>
                  <a:pt x="137160" y="178308"/>
                </a:lnTo>
                <a:close/>
              </a:path>
              <a:path w="230504" h="299084">
                <a:moveTo>
                  <a:pt x="126492" y="97722"/>
                </a:moveTo>
                <a:lnTo>
                  <a:pt x="126492" y="79248"/>
                </a:lnTo>
                <a:lnTo>
                  <a:pt x="133525" y="84875"/>
                </a:lnTo>
                <a:lnTo>
                  <a:pt x="132588" y="85344"/>
                </a:lnTo>
                <a:lnTo>
                  <a:pt x="136275" y="85344"/>
                </a:lnTo>
                <a:lnTo>
                  <a:pt x="126492" y="97722"/>
                </a:lnTo>
                <a:close/>
              </a:path>
              <a:path w="230504" h="299084">
                <a:moveTo>
                  <a:pt x="133525" y="84875"/>
                </a:moveTo>
                <a:lnTo>
                  <a:pt x="126492" y="79248"/>
                </a:lnTo>
                <a:lnTo>
                  <a:pt x="140208" y="79248"/>
                </a:lnTo>
                <a:lnTo>
                  <a:pt x="140208" y="82296"/>
                </a:lnTo>
                <a:lnTo>
                  <a:pt x="138684" y="82296"/>
                </a:lnTo>
                <a:lnTo>
                  <a:pt x="133525" y="84875"/>
                </a:lnTo>
                <a:close/>
              </a:path>
              <a:path w="230504" h="299084">
                <a:moveTo>
                  <a:pt x="136275" y="85344"/>
                </a:moveTo>
                <a:lnTo>
                  <a:pt x="134112" y="85344"/>
                </a:lnTo>
                <a:lnTo>
                  <a:pt x="133525" y="84875"/>
                </a:lnTo>
                <a:lnTo>
                  <a:pt x="138684" y="82296"/>
                </a:lnTo>
                <a:lnTo>
                  <a:pt x="136275" y="85344"/>
                </a:lnTo>
                <a:close/>
              </a:path>
              <a:path w="230504" h="299084">
                <a:moveTo>
                  <a:pt x="126492" y="172212"/>
                </a:moveTo>
                <a:lnTo>
                  <a:pt x="126492" y="97722"/>
                </a:lnTo>
                <a:lnTo>
                  <a:pt x="138684" y="82296"/>
                </a:lnTo>
                <a:lnTo>
                  <a:pt x="140208" y="82296"/>
                </a:lnTo>
                <a:lnTo>
                  <a:pt x="140208" y="164592"/>
                </a:lnTo>
                <a:lnTo>
                  <a:pt x="134112" y="164592"/>
                </a:lnTo>
                <a:lnTo>
                  <a:pt x="126492" y="172212"/>
                </a:lnTo>
                <a:close/>
              </a:path>
              <a:path w="230504" h="299084">
                <a:moveTo>
                  <a:pt x="134112" y="85344"/>
                </a:moveTo>
                <a:lnTo>
                  <a:pt x="132588" y="85344"/>
                </a:lnTo>
                <a:lnTo>
                  <a:pt x="133525" y="84875"/>
                </a:lnTo>
                <a:lnTo>
                  <a:pt x="134112" y="85344"/>
                </a:lnTo>
                <a:close/>
              </a:path>
              <a:path w="230504" h="299084">
                <a:moveTo>
                  <a:pt x="64008" y="176784"/>
                </a:moveTo>
                <a:lnTo>
                  <a:pt x="59436" y="164592"/>
                </a:lnTo>
                <a:lnTo>
                  <a:pt x="73643" y="164592"/>
                </a:lnTo>
                <a:lnTo>
                  <a:pt x="64008" y="176784"/>
                </a:lnTo>
                <a:close/>
              </a:path>
              <a:path w="230504" h="299084">
                <a:moveTo>
                  <a:pt x="138684" y="176784"/>
                </a:moveTo>
                <a:lnTo>
                  <a:pt x="64008" y="176784"/>
                </a:lnTo>
                <a:lnTo>
                  <a:pt x="73643" y="164592"/>
                </a:lnTo>
                <a:lnTo>
                  <a:pt x="126492" y="164592"/>
                </a:lnTo>
                <a:lnTo>
                  <a:pt x="126492" y="172212"/>
                </a:lnTo>
                <a:lnTo>
                  <a:pt x="140208" y="172212"/>
                </a:lnTo>
                <a:lnTo>
                  <a:pt x="140208" y="175260"/>
                </a:lnTo>
                <a:lnTo>
                  <a:pt x="138684" y="176784"/>
                </a:lnTo>
                <a:close/>
              </a:path>
              <a:path w="230504" h="299084">
                <a:moveTo>
                  <a:pt x="140208" y="172212"/>
                </a:moveTo>
                <a:lnTo>
                  <a:pt x="126492" y="172212"/>
                </a:lnTo>
                <a:lnTo>
                  <a:pt x="134112" y="164592"/>
                </a:lnTo>
                <a:lnTo>
                  <a:pt x="140208" y="164592"/>
                </a:lnTo>
                <a:lnTo>
                  <a:pt x="140208" y="172212"/>
                </a:lnTo>
                <a:close/>
              </a:path>
              <a:path w="230504" h="299084">
                <a:moveTo>
                  <a:pt x="202692" y="172212"/>
                </a:moveTo>
                <a:lnTo>
                  <a:pt x="196596" y="164592"/>
                </a:lnTo>
                <a:lnTo>
                  <a:pt x="202692" y="164592"/>
                </a:lnTo>
                <a:lnTo>
                  <a:pt x="202692" y="172212"/>
                </a:lnTo>
                <a:close/>
              </a:path>
              <a:path w="230504" h="299084">
                <a:moveTo>
                  <a:pt x="230124" y="178308"/>
                </a:moveTo>
                <a:lnTo>
                  <a:pt x="222504" y="178308"/>
                </a:lnTo>
                <a:lnTo>
                  <a:pt x="216408" y="172212"/>
                </a:lnTo>
                <a:lnTo>
                  <a:pt x="202692" y="172212"/>
                </a:lnTo>
                <a:lnTo>
                  <a:pt x="202692" y="164592"/>
                </a:lnTo>
                <a:lnTo>
                  <a:pt x="227076" y="164592"/>
                </a:lnTo>
                <a:lnTo>
                  <a:pt x="230124" y="167640"/>
                </a:lnTo>
                <a:lnTo>
                  <a:pt x="230124" y="178308"/>
                </a:lnTo>
                <a:close/>
              </a:path>
              <a:path w="230504" h="299084">
                <a:moveTo>
                  <a:pt x="12192" y="175260"/>
                </a:moveTo>
                <a:lnTo>
                  <a:pt x="13716" y="170688"/>
                </a:lnTo>
                <a:lnTo>
                  <a:pt x="13716" y="173363"/>
                </a:lnTo>
                <a:lnTo>
                  <a:pt x="12192" y="175260"/>
                </a:lnTo>
                <a:close/>
              </a:path>
              <a:path w="230504" h="299084">
                <a:moveTo>
                  <a:pt x="13716" y="173363"/>
                </a:moveTo>
                <a:lnTo>
                  <a:pt x="13716" y="170688"/>
                </a:lnTo>
                <a:lnTo>
                  <a:pt x="15866" y="170688"/>
                </a:lnTo>
                <a:lnTo>
                  <a:pt x="13716" y="173363"/>
                </a:lnTo>
                <a:close/>
              </a:path>
              <a:path w="230504" h="299084">
                <a:moveTo>
                  <a:pt x="216408" y="224028"/>
                </a:moveTo>
                <a:lnTo>
                  <a:pt x="216408" y="172212"/>
                </a:lnTo>
                <a:lnTo>
                  <a:pt x="222504" y="178308"/>
                </a:lnTo>
                <a:lnTo>
                  <a:pt x="230124" y="178308"/>
                </a:lnTo>
                <a:lnTo>
                  <a:pt x="230124" y="216408"/>
                </a:lnTo>
                <a:lnTo>
                  <a:pt x="222504" y="216408"/>
                </a:lnTo>
                <a:lnTo>
                  <a:pt x="216408" y="224028"/>
                </a:lnTo>
                <a:close/>
              </a:path>
              <a:path w="230504" h="299084">
                <a:moveTo>
                  <a:pt x="13716" y="175260"/>
                </a:moveTo>
                <a:lnTo>
                  <a:pt x="12192" y="175260"/>
                </a:lnTo>
                <a:lnTo>
                  <a:pt x="13716" y="173363"/>
                </a:lnTo>
                <a:lnTo>
                  <a:pt x="13716" y="175260"/>
                </a:lnTo>
                <a:close/>
              </a:path>
              <a:path w="230504" h="299084">
                <a:moveTo>
                  <a:pt x="13716" y="224028"/>
                </a:moveTo>
                <a:lnTo>
                  <a:pt x="7620" y="216408"/>
                </a:lnTo>
                <a:lnTo>
                  <a:pt x="13716" y="216408"/>
                </a:lnTo>
                <a:lnTo>
                  <a:pt x="13716" y="224028"/>
                </a:lnTo>
                <a:close/>
              </a:path>
              <a:path w="230504" h="299084">
                <a:moveTo>
                  <a:pt x="140208" y="230124"/>
                </a:moveTo>
                <a:lnTo>
                  <a:pt x="134112" y="230124"/>
                </a:lnTo>
                <a:lnTo>
                  <a:pt x="126492" y="224028"/>
                </a:lnTo>
                <a:lnTo>
                  <a:pt x="13716" y="224028"/>
                </a:lnTo>
                <a:lnTo>
                  <a:pt x="13716" y="216408"/>
                </a:lnTo>
                <a:lnTo>
                  <a:pt x="137160" y="216408"/>
                </a:lnTo>
                <a:lnTo>
                  <a:pt x="140208" y="220980"/>
                </a:lnTo>
                <a:lnTo>
                  <a:pt x="140208" y="230124"/>
                </a:lnTo>
                <a:close/>
              </a:path>
              <a:path w="230504" h="299084">
                <a:moveTo>
                  <a:pt x="188976" y="292608"/>
                </a:moveTo>
                <a:lnTo>
                  <a:pt x="188976" y="220980"/>
                </a:lnTo>
                <a:lnTo>
                  <a:pt x="192024" y="216408"/>
                </a:lnTo>
                <a:lnTo>
                  <a:pt x="216408" y="216408"/>
                </a:lnTo>
                <a:lnTo>
                  <a:pt x="216408" y="224028"/>
                </a:lnTo>
                <a:lnTo>
                  <a:pt x="202692" y="224028"/>
                </a:lnTo>
                <a:lnTo>
                  <a:pt x="196596" y="230124"/>
                </a:lnTo>
                <a:lnTo>
                  <a:pt x="202692" y="230124"/>
                </a:lnTo>
                <a:lnTo>
                  <a:pt x="202692" y="284987"/>
                </a:lnTo>
                <a:lnTo>
                  <a:pt x="196596" y="284987"/>
                </a:lnTo>
                <a:lnTo>
                  <a:pt x="188976" y="292608"/>
                </a:lnTo>
                <a:close/>
              </a:path>
              <a:path w="230504" h="299084">
                <a:moveTo>
                  <a:pt x="227076" y="230124"/>
                </a:moveTo>
                <a:lnTo>
                  <a:pt x="202692" y="230124"/>
                </a:lnTo>
                <a:lnTo>
                  <a:pt x="202692" y="224028"/>
                </a:lnTo>
                <a:lnTo>
                  <a:pt x="216408" y="224028"/>
                </a:lnTo>
                <a:lnTo>
                  <a:pt x="222504" y="216408"/>
                </a:lnTo>
                <a:lnTo>
                  <a:pt x="230124" y="216408"/>
                </a:lnTo>
                <a:lnTo>
                  <a:pt x="230124" y="227076"/>
                </a:lnTo>
                <a:lnTo>
                  <a:pt x="227076" y="230124"/>
                </a:lnTo>
                <a:close/>
              </a:path>
              <a:path w="230504" h="299084">
                <a:moveTo>
                  <a:pt x="199644" y="298704"/>
                </a:moveTo>
                <a:lnTo>
                  <a:pt x="129540" y="298704"/>
                </a:lnTo>
                <a:lnTo>
                  <a:pt x="126492" y="295656"/>
                </a:lnTo>
                <a:lnTo>
                  <a:pt x="126492" y="224028"/>
                </a:lnTo>
                <a:lnTo>
                  <a:pt x="134112" y="230124"/>
                </a:lnTo>
                <a:lnTo>
                  <a:pt x="140208" y="230124"/>
                </a:lnTo>
                <a:lnTo>
                  <a:pt x="140208" y="284987"/>
                </a:lnTo>
                <a:lnTo>
                  <a:pt x="134112" y="284987"/>
                </a:lnTo>
                <a:lnTo>
                  <a:pt x="140208" y="292608"/>
                </a:lnTo>
                <a:lnTo>
                  <a:pt x="202692" y="292608"/>
                </a:lnTo>
                <a:lnTo>
                  <a:pt x="202692" y="295656"/>
                </a:lnTo>
                <a:lnTo>
                  <a:pt x="199644" y="298704"/>
                </a:lnTo>
                <a:close/>
              </a:path>
              <a:path w="230504" h="299084">
                <a:moveTo>
                  <a:pt x="202692" y="230124"/>
                </a:moveTo>
                <a:lnTo>
                  <a:pt x="196596" y="230124"/>
                </a:lnTo>
                <a:lnTo>
                  <a:pt x="202692" y="224028"/>
                </a:lnTo>
                <a:lnTo>
                  <a:pt x="202692" y="230124"/>
                </a:lnTo>
                <a:close/>
              </a:path>
              <a:path w="230504" h="299084">
                <a:moveTo>
                  <a:pt x="140208" y="292608"/>
                </a:moveTo>
                <a:lnTo>
                  <a:pt x="134112" y="284987"/>
                </a:lnTo>
                <a:lnTo>
                  <a:pt x="140208" y="284987"/>
                </a:lnTo>
                <a:lnTo>
                  <a:pt x="140208" y="292608"/>
                </a:lnTo>
                <a:close/>
              </a:path>
              <a:path w="230504" h="299084">
                <a:moveTo>
                  <a:pt x="188976" y="292608"/>
                </a:moveTo>
                <a:lnTo>
                  <a:pt x="140208" y="292608"/>
                </a:lnTo>
                <a:lnTo>
                  <a:pt x="140208" y="284987"/>
                </a:lnTo>
                <a:lnTo>
                  <a:pt x="188976" y="284987"/>
                </a:lnTo>
                <a:lnTo>
                  <a:pt x="188976" y="292608"/>
                </a:lnTo>
                <a:close/>
              </a:path>
              <a:path w="230504" h="299084">
                <a:moveTo>
                  <a:pt x="202692" y="292608"/>
                </a:moveTo>
                <a:lnTo>
                  <a:pt x="188976" y="292608"/>
                </a:lnTo>
                <a:lnTo>
                  <a:pt x="196596" y="284987"/>
                </a:lnTo>
                <a:lnTo>
                  <a:pt x="202692" y="284987"/>
                </a:lnTo>
                <a:lnTo>
                  <a:pt x="202692" y="292608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10170" y="1908240"/>
            <a:ext cx="8047355" cy="173037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Data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from</a:t>
            </a:r>
            <a:r>
              <a:rPr sz="2000" spc="-4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foursquare.com</a:t>
            </a:r>
            <a:endParaRPr sz="2000">
              <a:latin typeface="Tw Cen MT"/>
              <a:cs typeface="Tw Cen MT"/>
            </a:endParaRPr>
          </a:p>
          <a:p>
            <a:pPr marL="12700" marR="5080">
              <a:lnSpc>
                <a:spcPct val="99800"/>
              </a:lnSpc>
              <a:spcBef>
                <a:spcPts val="484"/>
              </a:spcBef>
            </a:pP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Newyork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city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geographical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coordinates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data will </a:t>
            </a:r>
            <a:r>
              <a:rPr sz="2000" spc="5" dirty="0">
                <a:solidFill>
                  <a:srgbClr val="DFE6CF"/>
                </a:solidFill>
                <a:latin typeface="Tw Cen MT"/>
                <a:cs typeface="Tw Cen MT"/>
              </a:rPr>
              <a:t>be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utilized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as input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for the 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Foursquare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API,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that will be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leveraged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to provision venues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information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for </a:t>
            </a:r>
            <a:r>
              <a:rPr sz="2000" spc="15" dirty="0">
                <a:solidFill>
                  <a:srgbClr val="DFE6CF"/>
                </a:solidFill>
                <a:latin typeface="Tw Cen MT"/>
                <a:cs typeface="Tw Cen MT"/>
              </a:rPr>
              <a:t>each  </a:t>
            </a:r>
            <a:r>
              <a:rPr sz="2000" spc="-15" dirty="0">
                <a:solidFill>
                  <a:srgbClr val="DFE6CF"/>
                </a:solidFill>
                <a:latin typeface="Tw Cen MT"/>
                <a:cs typeface="Tw Cen MT"/>
              </a:rPr>
              <a:t>neighborhood.We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will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use the Foursquare </a:t>
            </a:r>
            <a:r>
              <a:rPr sz="2000" spc="5" dirty="0">
                <a:solidFill>
                  <a:srgbClr val="DFE6CF"/>
                </a:solidFill>
                <a:latin typeface="Tw Cen MT"/>
                <a:cs typeface="Tw Cen MT"/>
              </a:rPr>
              <a:t>API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to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explore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neighborhoods in</a:t>
            </a:r>
            <a:r>
              <a:rPr sz="2000" spc="-17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15" dirty="0">
                <a:solidFill>
                  <a:srgbClr val="DFE6CF"/>
                </a:solidFill>
                <a:latin typeface="Tw Cen MT"/>
                <a:cs typeface="Tw Cen MT"/>
              </a:rPr>
              <a:t>New  </a:t>
            </a:r>
            <a:r>
              <a:rPr sz="2000" spc="-30" dirty="0">
                <a:solidFill>
                  <a:srgbClr val="DFE6CF"/>
                </a:solidFill>
                <a:latin typeface="Tw Cen MT"/>
                <a:cs typeface="Tw Cen MT"/>
              </a:rPr>
              <a:t>York </a:t>
            </a:r>
            <a:r>
              <a:rPr sz="2000" spc="-25" dirty="0">
                <a:solidFill>
                  <a:srgbClr val="DFE6CF"/>
                </a:solidFill>
                <a:latin typeface="Tw Cen MT"/>
                <a:cs typeface="Tw Cen MT"/>
              </a:rPr>
              <a:t>City.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below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is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image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of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the Foursquare </a:t>
            </a:r>
            <a:r>
              <a:rPr sz="2000" spc="5" dirty="0">
                <a:solidFill>
                  <a:srgbClr val="DFE6CF"/>
                </a:solidFill>
                <a:latin typeface="Tw Cen MT"/>
                <a:cs typeface="Tw Cen MT"/>
              </a:rPr>
              <a:t>API</a:t>
            </a:r>
            <a:r>
              <a:rPr sz="2000" spc="-9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data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.</a:t>
            </a:r>
            <a:endParaRPr sz="2400">
              <a:latin typeface="Tw Cen MT"/>
              <a:cs typeface="Tw Cen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49324" y="3991355"/>
            <a:ext cx="7716011" cy="25283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3142488" y="1301496"/>
            <a:ext cx="4379976" cy="3154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08592" y="1967006"/>
            <a:ext cx="802957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351155" indent="-274320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  <a:tab pos="4032885" algn="l"/>
              </a:tabLst>
            </a:pPr>
            <a:r>
              <a:rPr sz="2400" spc="-15" dirty="0">
                <a:solidFill>
                  <a:srgbClr val="DFE6CF"/>
                </a:solidFill>
                <a:latin typeface="Tw Cen MT"/>
                <a:cs typeface="Tw Cen MT"/>
              </a:rPr>
              <a:t>New </a:t>
            </a:r>
            <a:r>
              <a:rPr sz="2400" spc="-35" dirty="0">
                <a:solidFill>
                  <a:srgbClr val="DFE6CF"/>
                </a:solidFill>
                <a:latin typeface="Tw Cen MT"/>
                <a:cs typeface="Tw Cen MT"/>
              </a:rPr>
              <a:t>York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city</a:t>
            </a:r>
            <a:r>
              <a:rPr sz="2400" spc="-1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neighbourhood	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has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a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total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of 5 </a:t>
            </a:r>
            <a:r>
              <a:rPr sz="2400" spc="-10" dirty="0">
                <a:solidFill>
                  <a:srgbClr val="DFE6CF"/>
                </a:solidFill>
                <a:latin typeface="Tw Cen MT"/>
                <a:cs typeface="Tw Cen MT"/>
              </a:rPr>
              <a:t>boroughs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and  306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 neighborhoods</a:t>
            </a:r>
            <a:endParaRPr sz="2400">
              <a:latin typeface="Tw Cen MT"/>
              <a:cs typeface="Tw Cen MT"/>
            </a:endParaRPr>
          </a:p>
          <a:p>
            <a:pPr marL="286385" indent="-274320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400" spc="-55" dirty="0">
                <a:solidFill>
                  <a:srgbClr val="DFE6CF"/>
                </a:solidFill>
                <a:latin typeface="Tw Cen MT"/>
                <a:cs typeface="Tw Cen MT"/>
              </a:rPr>
              <a:t>PART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1 -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Clustering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of </a:t>
            </a:r>
            <a:r>
              <a:rPr sz="2400" spc="-10" dirty="0">
                <a:solidFill>
                  <a:srgbClr val="DFE6CF"/>
                </a:solidFill>
                <a:latin typeface="Tw Cen MT"/>
                <a:cs typeface="Tw Cen MT"/>
              </a:rPr>
              <a:t>Manhattan and</a:t>
            </a:r>
            <a:r>
              <a:rPr sz="2400" spc="17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Brooklyn</a:t>
            </a:r>
            <a:endParaRPr sz="2400">
              <a:latin typeface="Tw Cen MT"/>
              <a:cs typeface="Tw Cen MT"/>
            </a:endParaRPr>
          </a:p>
          <a:p>
            <a:pPr marL="286385" indent="-274320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400" spc="-55" dirty="0">
                <a:solidFill>
                  <a:srgbClr val="DFE6CF"/>
                </a:solidFill>
                <a:latin typeface="Tw Cen MT"/>
                <a:cs typeface="Tw Cen MT"/>
              </a:rPr>
              <a:t>PART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2 -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Clustering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of </a:t>
            </a:r>
            <a:r>
              <a:rPr sz="2400" spc="-10" dirty="0">
                <a:solidFill>
                  <a:srgbClr val="DFE6CF"/>
                </a:solidFill>
                <a:latin typeface="Tw Cen MT"/>
                <a:cs typeface="Tw Cen MT"/>
              </a:rPr>
              <a:t>Bronx,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Queens and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Staten</a:t>
            </a:r>
            <a:r>
              <a:rPr sz="2400" spc="12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Island.</a:t>
            </a:r>
            <a:endParaRPr sz="2400">
              <a:latin typeface="Tw Cen MT"/>
              <a:cs typeface="Tw Cen MT"/>
            </a:endParaRPr>
          </a:p>
          <a:p>
            <a:pPr marL="286385" marR="485140" indent="-274320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Only restaurant data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is filtered </a:t>
            </a:r>
            <a:r>
              <a:rPr sz="2400" spc="-15" dirty="0">
                <a:solidFill>
                  <a:srgbClr val="DFE6CF"/>
                </a:solidFill>
                <a:latin typeface="Tw Cen MT"/>
                <a:cs typeface="Tw Cen MT"/>
              </a:rPr>
              <a:t>from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foursquare.com </a:t>
            </a:r>
            <a:r>
              <a:rPr sz="2400" spc="-10" dirty="0">
                <a:solidFill>
                  <a:srgbClr val="DFE6CF"/>
                </a:solidFill>
                <a:latin typeface="Tw Cen MT"/>
                <a:cs typeface="Tw Cen MT"/>
              </a:rPr>
              <a:t>venues 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data and utilized </a:t>
            </a:r>
            <a:r>
              <a:rPr sz="2400" spc="-15" dirty="0">
                <a:solidFill>
                  <a:srgbClr val="DFE6CF"/>
                </a:solidFill>
                <a:latin typeface="Tw Cen MT"/>
                <a:cs typeface="Tw Cen MT"/>
              </a:rPr>
              <a:t>for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this</a:t>
            </a:r>
            <a:r>
              <a:rPr sz="2400" spc="-1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spc="-10" dirty="0">
                <a:solidFill>
                  <a:srgbClr val="DFE6CF"/>
                </a:solidFill>
                <a:latin typeface="Tw Cen MT"/>
                <a:cs typeface="Tw Cen MT"/>
              </a:rPr>
              <a:t>project.</a:t>
            </a:r>
            <a:endParaRPr sz="24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ACC1C8"/>
              </a:buClr>
              <a:buFont typeface="Arial"/>
              <a:buChar char="•"/>
            </a:pPr>
            <a:endParaRPr sz="3500">
              <a:latin typeface="Times New Roman"/>
              <a:cs typeface="Times New Roman"/>
            </a:endParaRPr>
          </a:p>
          <a:p>
            <a:pPr marL="286385" indent="-274320">
              <a:lnSpc>
                <a:spcPct val="100000"/>
              </a:lnSpc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This is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done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because of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2400" spc="-15" dirty="0">
                <a:solidFill>
                  <a:srgbClr val="DFE6CF"/>
                </a:solidFill>
                <a:latin typeface="Tw Cen MT"/>
                <a:cs typeface="Tw Cen MT"/>
              </a:rPr>
              <a:t>following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Exploratory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data</a:t>
            </a:r>
            <a:r>
              <a:rPr sz="2400" spc="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analysis.</a:t>
            </a:r>
            <a:endParaRPr sz="24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06140" y="1301496"/>
            <a:ext cx="3217163" cy="3154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65035" y="1473708"/>
            <a:ext cx="141732" cy="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91171" y="1321308"/>
            <a:ext cx="104139" cy="285115"/>
          </a:xfrm>
          <a:custGeom>
            <a:avLst/>
            <a:gdLst/>
            <a:ahLst/>
            <a:cxnLst/>
            <a:rect l="l" t="t" r="r" b="b"/>
            <a:pathLst>
              <a:path w="104140" h="285115">
                <a:moveTo>
                  <a:pt x="103632" y="284987"/>
                </a:moveTo>
                <a:lnTo>
                  <a:pt x="41148" y="284987"/>
                </a:lnTo>
                <a:lnTo>
                  <a:pt x="41148" y="51816"/>
                </a:lnTo>
                <a:lnTo>
                  <a:pt x="0" y="51816"/>
                </a:lnTo>
                <a:lnTo>
                  <a:pt x="10667" y="0"/>
                </a:lnTo>
                <a:lnTo>
                  <a:pt x="103632" y="0"/>
                </a:lnTo>
                <a:lnTo>
                  <a:pt x="103632" y="284987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83552" y="1315211"/>
            <a:ext cx="117475" cy="297180"/>
          </a:xfrm>
          <a:custGeom>
            <a:avLst/>
            <a:gdLst/>
            <a:ahLst/>
            <a:cxnLst/>
            <a:rect l="l" t="t" r="r" b="b"/>
            <a:pathLst>
              <a:path w="117475" h="297180">
                <a:moveTo>
                  <a:pt x="41148" y="65532"/>
                </a:moveTo>
                <a:lnTo>
                  <a:pt x="4572" y="65532"/>
                </a:lnTo>
                <a:lnTo>
                  <a:pt x="0" y="60960"/>
                </a:lnTo>
                <a:lnTo>
                  <a:pt x="0" y="56388"/>
                </a:lnTo>
                <a:lnTo>
                  <a:pt x="10668" y="4572"/>
                </a:lnTo>
                <a:lnTo>
                  <a:pt x="12192" y="1524"/>
                </a:lnTo>
                <a:lnTo>
                  <a:pt x="15240" y="0"/>
                </a:lnTo>
                <a:lnTo>
                  <a:pt x="114300" y="0"/>
                </a:lnTo>
                <a:lnTo>
                  <a:pt x="117348" y="3048"/>
                </a:lnTo>
                <a:lnTo>
                  <a:pt x="117348" y="6096"/>
                </a:lnTo>
                <a:lnTo>
                  <a:pt x="103632" y="6096"/>
                </a:lnTo>
                <a:lnTo>
                  <a:pt x="103632" y="7620"/>
                </a:lnTo>
                <a:lnTo>
                  <a:pt x="24384" y="7620"/>
                </a:lnTo>
                <a:lnTo>
                  <a:pt x="18288" y="13716"/>
                </a:lnTo>
                <a:lnTo>
                  <a:pt x="23128" y="13716"/>
                </a:lnTo>
                <a:lnTo>
                  <a:pt x="15284" y="51816"/>
                </a:lnTo>
                <a:lnTo>
                  <a:pt x="7620" y="51816"/>
                </a:lnTo>
                <a:lnTo>
                  <a:pt x="13716" y="59436"/>
                </a:lnTo>
                <a:lnTo>
                  <a:pt x="41148" y="59436"/>
                </a:lnTo>
                <a:lnTo>
                  <a:pt x="41148" y="65532"/>
                </a:lnTo>
                <a:close/>
              </a:path>
              <a:path w="117475" h="297180">
                <a:moveTo>
                  <a:pt x="103632" y="291084"/>
                </a:moveTo>
                <a:lnTo>
                  <a:pt x="103632" y="6096"/>
                </a:lnTo>
                <a:lnTo>
                  <a:pt x="111252" y="13716"/>
                </a:lnTo>
                <a:lnTo>
                  <a:pt x="117348" y="13716"/>
                </a:lnTo>
                <a:lnTo>
                  <a:pt x="117348" y="283464"/>
                </a:lnTo>
                <a:lnTo>
                  <a:pt x="111252" y="283464"/>
                </a:lnTo>
                <a:lnTo>
                  <a:pt x="103632" y="291084"/>
                </a:lnTo>
                <a:close/>
              </a:path>
              <a:path w="117475" h="297180">
                <a:moveTo>
                  <a:pt x="117348" y="13716"/>
                </a:moveTo>
                <a:lnTo>
                  <a:pt x="111252" y="13716"/>
                </a:lnTo>
                <a:lnTo>
                  <a:pt x="103632" y="6096"/>
                </a:lnTo>
                <a:lnTo>
                  <a:pt x="117348" y="6096"/>
                </a:lnTo>
                <a:lnTo>
                  <a:pt x="117348" y="13716"/>
                </a:lnTo>
                <a:close/>
              </a:path>
              <a:path w="117475" h="297180">
                <a:moveTo>
                  <a:pt x="23128" y="13716"/>
                </a:moveTo>
                <a:lnTo>
                  <a:pt x="18288" y="13716"/>
                </a:lnTo>
                <a:lnTo>
                  <a:pt x="24384" y="7620"/>
                </a:lnTo>
                <a:lnTo>
                  <a:pt x="23128" y="13716"/>
                </a:lnTo>
                <a:close/>
              </a:path>
              <a:path w="117475" h="297180">
                <a:moveTo>
                  <a:pt x="103632" y="13716"/>
                </a:moveTo>
                <a:lnTo>
                  <a:pt x="23128" y="13716"/>
                </a:lnTo>
                <a:lnTo>
                  <a:pt x="24384" y="7620"/>
                </a:lnTo>
                <a:lnTo>
                  <a:pt x="103632" y="7620"/>
                </a:lnTo>
                <a:lnTo>
                  <a:pt x="103632" y="13716"/>
                </a:lnTo>
                <a:close/>
              </a:path>
              <a:path w="117475" h="297180">
                <a:moveTo>
                  <a:pt x="13716" y="59436"/>
                </a:moveTo>
                <a:lnTo>
                  <a:pt x="7620" y="51816"/>
                </a:lnTo>
                <a:lnTo>
                  <a:pt x="15284" y="51816"/>
                </a:lnTo>
                <a:lnTo>
                  <a:pt x="13716" y="59436"/>
                </a:lnTo>
                <a:close/>
              </a:path>
              <a:path w="117475" h="297180">
                <a:moveTo>
                  <a:pt x="41148" y="59436"/>
                </a:moveTo>
                <a:lnTo>
                  <a:pt x="13716" y="59436"/>
                </a:lnTo>
                <a:lnTo>
                  <a:pt x="15284" y="51816"/>
                </a:lnTo>
                <a:lnTo>
                  <a:pt x="51816" y="51816"/>
                </a:lnTo>
                <a:lnTo>
                  <a:pt x="54864" y="54864"/>
                </a:lnTo>
                <a:lnTo>
                  <a:pt x="54864" y="57912"/>
                </a:lnTo>
                <a:lnTo>
                  <a:pt x="41148" y="57912"/>
                </a:lnTo>
                <a:lnTo>
                  <a:pt x="41148" y="59436"/>
                </a:lnTo>
                <a:close/>
              </a:path>
              <a:path w="117475" h="297180">
                <a:moveTo>
                  <a:pt x="114300" y="297179"/>
                </a:moveTo>
                <a:lnTo>
                  <a:pt x="44196" y="297179"/>
                </a:lnTo>
                <a:lnTo>
                  <a:pt x="41148" y="294132"/>
                </a:lnTo>
                <a:lnTo>
                  <a:pt x="41148" y="57912"/>
                </a:lnTo>
                <a:lnTo>
                  <a:pt x="48768" y="65532"/>
                </a:lnTo>
                <a:lnTo>
                  <a:pt x="54864" y="65532"/>
                </a:lnTo>
                <a:lnTo>
                  <a:pt x="54864" y="283464"/>
                </a:lnTo>
                <a:lnTo>
                  <a:pt x="48768" y="283464"/>
                </a:lnTo>
                <a:lnTo>
                  <a:pt x="54864" y="291084"/>
                </a:lnTo>
                <a:lnTo>
                  <a:pt x="117348" y="291084"/>
                </a:lnTo>
                <a:lnTo>
                  <a:pt x="117348" y="294132"/>
                </a:lnTo>
                <a:lnTo>
                  <a:pt x="114300" y="297179"/>
                </a:lnTo>
                <a:close/>
              </a:path>
              <a:path w="117475" h="297180">
                <a:moveTo>
                  <a:pt x="54864" y="65532"/>
                </a:moveTo>
                <a:lnTo>
                  <a:pt x="48768" y="65532"/>
                </a:lnTo>
                <a:lnTo>
                  <a:pt x="41148" y="57912"/>
                </a:lnTo>
                <a:lnTo>
                  <a:pt x="54864" y="57912"/>
                </a:lnTo>
                <a:lnTo>
                  <a:pt x="54864" y="65532"/>
                </a:lnTo>
                <a:close/>
              </a:path>
              <a:path w="117475" h="297180">
                <a:moveTo>
                  <a:pt x="54864" y="291084"/>
                </a:moveTo>
                <a:lnTo>
                  <a:pt x="48768" y="283464"/>
                </a:lnTo>
                <a:lnTo>
                  <a:pt x="54864" y="283464"/>
                </a:lnTo>
                <a:lnTo>
                  <a:pt x="54864" y="291084"/>
                </a:lnTo>
                <a:close/>
              </a:path>
              <a:path w="117475" h="297180">
                <a:moveTo>
                  <a:pt x="103632" y="291084"/>
                </a:moveTo>
                <a:lnTo>
                  <a:pt x="54864" y="291084"/>
                </a:lnTo>
                <a:lnTo>
                  <a:pt x="54864" y="283464"/>
                </a:lnTo>
                <a:lnTo>
                  <a:pt x="103632" y="283464"/>
                </a:lnTo>
                <a:lnTo>
                  <a:pt x="103632" y="291084"/>
                </a:lnTo>
                <a:close/>
              </a:path>
              <a:path w="117475" h="297180">
                <a:moveTo>
                  <a:pt x="117348" y="291084"/>
                </a:moveTo>
                <a:lnTo>
                  <a:pt x="103632" y="291084"/>
                </a:lnTo>
                <a:lnTo>
                  <a:pt x="111252" y="283464"/>
                </a:lnTo>
                <a:lnTo>
                  <a:pt x="117348" y="283464"/>
                </a:lnTo>
                <a:lnTo>
                  <a:pt x="117348" y="291084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10170" y="1912141"/>
            <a:ext cx="3560445" cy="429323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147320">
              <a:lnSpc>
                <a:spcPct val="80000"/>
              </a:lnSpc>
              <a:spcBef>
                <a:spcPts val="585"/>
              </a:spcBef>
            </a:pPr>
            <a:r>
              <a:rPr sz="2000" b="1" spc="5" dirty="0">
                <a:solidFill>
                  <a:srgbClr val="DFE6CF"/>
                </a:solidFill>
                <a:latin typeface="Tw Cen MT"/>
                <a:cs typeface="Tw Cen MT"/>
              </a:rPr>
              <a:t>Data 1- </a:t>
            </a:r>
            <a:r>
              <a:rPr sz="2000" b="1" spc="-15" dirty="0">
                <a:solidFill>
                  <a:srgbClr val="DFE6CF"/>
                </a:solidFill>
                <a:latin typeface="Tw Cen MT"/>
                <a:cs typeface="Tw Cen MT"/>
              </a:rPr>
              <a:t>New </a:t>
            </a:r>
            <a:r>
              <a:rPr sz="2000" b="1" dirty="0">
                <a:solidFill>
                  <a:srgbClr val="DFE6CF"/>
                </a:solidFill>
                <a:latin typeface="Tw Cen MT"/>
                <a:cs typeface="Tw Cen MT"/>
              </a:rPr>
              <a:t>york </a:t>
            </a:r>
            <a:r>
              <a:rPr sz="2000" b="1" spc="-5" dirty="0">
                <a:solidFill>
                  <a:srgbClr val="DFE6CF"/>
                </a:solidFill>
                <a:latin typeface="Tw Cen MT"/>
                <a:cs typeface="Tw Cen MT"/>
              </a:rPr>
              <a:t>city  </a:t>
            </a:r>
            <a:r>
              <a:rPr sz="2000" b="1" dirty="0">
                <a:solidFill>
                  <a:srgbClr val="DFE6CF"/>
                </a:solidFill>
                <a:latin typeface="Tw Cen MT"/>
                <a:cs typeface="Tw Cen MT"/>
              </a:rPr>
              <a:t>Geographical Coordinates</a:t>
            </a:r>
            <a:r>
              <a:rPr sz="2000" b="1" spc="-5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b="1" dirty="0">
                <a:solidFill>
                  <a:srgbClr val="DFE6CF"/>
                </a:solidFill>
                <a:latin typeface="Tw Cen MT"/>
                <a:cs typeface="Tw Cen MT"/>
              </a:rPr>
              <a:t>Data.</a:t>
            </a:r>
            <a:endParaRPr sz="2000">
              <a:latin typeface="Tw Cen MT"/>
              <a:cs typeface="Tw Cen MT"/>
            </a:endParaRPr>
          </a:p>
          <a:p>
            <a:pPr marL="286385" marR="445134" indent="-274320">
              <a:lnSpc>
                <a:spcPct val="80000"/>
              </a:lnSpc>
              <a:spcBef>
                <a:spcPts val="480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  <a:tab pos="1068070" algn="l"/>
              </a:tabLst>
            </a:pP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Load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data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and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explore 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data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-	</a:t>
            </a:r>
            <a:r>
              <a:rPr sz="2000" b="1" spc="-5" dirty="0">
                <a:solidFill>
                  <a:srgbClr val="DFE6CF"/>
                </a:solidFill>
                <a:latin typeface="Tw Cen MT"/>
                <a:cs typeface="Tw Cen MT"/>
              </a:rPr>
              <a:t>newyork_data.json</a:t>
            </a:r>
            <a:endParaRPr sz="2000">
              <a:latin typeface="Tw Cen MT"/>
              <a:cs typeface="Tw Cen MT"/>
            </a:endParaRPr>
          </a:p>
          <a:p>
            <a:pPr marL="286385" marR="330835" indent="-274320">
              <a:lnSpc>
                <a:spcPts val="1920"/>
              </a:lnSpc>
              <a:spcBef>
                <a:spcPts val="459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spc="-15" dirty="0">
                <a:solidFill>
                  <a:srgbClr val="DFE6CF"/>
                </a:solidFill>
                <a:latin typeface="Tw Cen MT"/>
                <a:cs typeface="Tw Cen MT"/>
              </a:rPr>
              <a:t>Transform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data of nested  </a:t>
            </a:r>
            <a:r>
              <a:rPr sz="2000" spc="-15" dirty="0">
                <a:solidFill>
                  <a:srgbClr val="DFE6CF"/>
                </a:solidFill>
                <a:latin typeface="Tw Cen MT"/>
                <a:cs typeface="Tw Cen MT"/>
              </a:rPr>
              <a:t>python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dictionaries into a 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pandas</a:t>
            </a:r>
            <a:r>
              <a:rPr sz="2000" spc="-2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dataframe.</a:t>
            </a:r>
            <a:endParaRPr sz="2000">
              <a:latin typeface="Tw Cen MT"/>
              <a:cs typeface="Tw Cen MT"/>
            </a:endParaRPr>
          </a:p>
          <a:p>
            <a:pPr marL="286385" marR="257175" indent="-274320">
              <a:lnSpc>
                <a:spcPts val="1920"/>
              </a:lnSpc>
              <a:spcBef>
                <a:spcPts val="480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Dataframe contains the 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geographical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coordinates of 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New </a:t>
            </a:r>
            <a:r>
              <a:rPr sz="2000" spc="-30" dirty="0">
                <a:solidFill>
                  <a:srgbClr val="DFE6CF"/>
                </a:solidFill>
                <a:latin typeface="Tw Cen MT"/>
                <a:cs typeface="Tw Cen MT"/>
              </a:rPr>
              <a:t>York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city</a:t>
            </a:r>
            <a:r>
              <a:rPr sz="2000" spc="-4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neighborhoods.</a:t>
            </a:r>
            <a:endParaRPr sz="2000">
              <a:latin typeface="Tw Cen MT"/>
              <a:cs typeface="Tw Cen MT"/>
            </a:endParaRPr>
          </a:p>
          <a:p>
            <a:pPr marL="286385" marR="388620" indent="-274320">
              <a:lnSpc>
                <a:spcPts val="1920"/>
              </a:lnSpc>
              <a:spcBef>
                <a:spcPts val="480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Data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will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used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to </a:t>
            </a:r>
            <a:r>
              <a:rPr sz="2000" spc="-15" dirty="0">
                <a:solidFill>
                  <a:srgbClr val="DFE6CF"/>
                </a:solidFill>
                <a:latin typeface="Tw Cen MT"/>
                <a:cs typeface="Tw Cen MT"/>
              </a:rPr>
              <a:t>get</a:t>
            </a:r>
            <a:r>
              <a:rPr sz="2000" spc="-11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20" dirty="0">
                <a:solidFill>
                  <a:srgbClr val="DFE6CF"/>
                </a:solidFill>
                <a:latin typeface="Tw Cen MT"/>
                <a:cs typeface="Tw Cen MT"/>
              </a:rPr>
              <a:t>Venues 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data from</a:t>
            </a:r>
            <a:r>
              <a:rPr sz="2000" spc="-6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Foursquare.</a:t>
            </a:r>
            <a:endParaRPr sz="2000">
              <a:latin typeface="Tw Cen MT"/>
              <a:cs typeface="Tw Cen MT"/>
            </a:endParaRPr>
          </a:p>
          <a:p>
            <a:pPr marL="286385" marR="5080" indent="-274320">
              <a:lnSpc>
                <a:spcPts val="1920"/>
              </a:lnSpc>
              <a:spcBef>
                <a:spcPts val="480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spc="-15" dirty="0">
                <a:solidFill>
                  <a:srgbClr val="DFE6CF"/>
                </a:solidFill>
                <a:latin typeface="Tw Cen MT"/>
                <a:cs typeface="Tw Cen MT"/>
              </a:rPr>
              <a:t>Geopy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and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folium libraries</a:t>
            </a:r>
            <a:r>
              <a:rPr sz="2000" spc="-14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used  to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create a map </a:t>
            </a:r>
            <a:r>
              <a:rPr sz="2000" spc="10" dirty="0">
                <a:solidFill>
                  <a:srgbClr val="DFE6CF"/>
                </a:solidFill>
                <a:latin typeface="Tw Cen MT"/>
                <a:cs typeface="Tw Cen MT"/>
              </a:rPr>
              <a:t>of </a:t>
            </a:r>
            <a:r>
              <a:rPr sz="2000" spc="-15" dirty="0">
                <a:solidFill>
                  <a:srgbClr val="DFE6CF"/>
                </a:solidFill>
                <a:latin typeface="Tw Cen MT"/>
                <a:cs typeface="Tw Cen MT"/>
              </a:rPr>
              <a:t>New </a:t>
            </a:r>
            <a:r>
              <a:rPr sz="2000" spc="-30" dirty="0">
                <a:solidFill>
                  <a:srgbClr val="DFE6CF"/>
                </a:solidFill>
                <a:latin typeface="Tw Cen MT"/>
                <a:cs typeface="Tw Cen MT"/>
              </a:rPr>
              <a:t>York 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city with neighborhoods 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superimposed on</a:t>
            </a:r>
            <a:r>
              <a:rPr sz="2000" spc="-7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top.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74335" y="2045208"/>
            <a:ext cx="4689348" cy="42580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06140" y="1301496"/>
            <a:ext cx="3217163" cy="3154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65035" y="1473708"/>
            <a:ext cx="141732" cy="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62216" y="1315212"/>
            <a:ext cx="201295" cy="291465"/>
          </a:xfrm>
          <a:custGeom>
            <a:avLst/>
            <a:gdLst/>
            <a:ahLst/>
            <a:cxnLst/>
            <a:rect l="l" t="t" r="r" b="b"/>
            <a:pathLst>
              <a:path w="201295" h="291465">
                <a:moveTo>
                  <a:pt x="64008" y="108204"/>
                </a:moveTo>
                <a:lnTo>
                  <a:pt x="0" y="108204"/>
                </a:lnTo>
                <a:lnTo>
                  <a:pt x="1976" y="83581"/>
                </a:lnTo>
                <a:lnTo>
                  <a:pt x="17359" y="43481"/>
                </a:lnTo>
                <a:lnTo>
                  <a:pt x="47101" y="15430"/>
                </a:lnTo>
                <a:lnTo>
                  <a:pt x="84915" y="1714"/>
                </a:lnTo>
                <a:lnTo>
                  <a:pt x="106680" y="0"/>
                </a:lnTo>
                <a:lnTo>
                  <a:pt x="126396" y="1452"/>
                </a:lnTo>
                <a:lnTo>
                  <a:pt x="175260" y="24384"/>
                </a:lnTo>
                <a:lnTo>
                  <a:pt x="194557" y="51816"/>
                </a:lnTo>
                <a:lnTo>
                  <a:pt x="100584" y="51816"/>
                </a:lnTo>
                <a:lnTo>
                  <a:pt x="92011" y="52673"/>
                </a:lnTo>
                <a:lnTo>
                  <a:pt x="66865" y="82867"/>
                </a:lnTo>
                <a:lnTo>
                  <a:pt x="64793" y="94464"/>
                </a:lnTo>
                <a:lnTo>
                  <a:pt x="64008" y="108204"/>
                </a:lnTo>
                <a:close/>
              </a:path>
              <a:path w="201295" h="291465">
                <a:moveTo>
                  <a:pt x="201168" y="291083"/>
                </a:moveTo>
                <a:lnTo>
                  <a:pt x="3048" y="291083"/>
                </a:lnTo>
                <a:lnTo>
                  <a:pt x="99060" y="167640"/>
                </a:lnTo>
                <a:lnTo>
                  <a:pt x="109394" y="154495"/>
                </a:lnTo>
                <a:lnTo>
                  <a:pt x="117729" y="142494"/>
                </a:lnTo>
                <a:lnTo>
                  <a:pt x="136398" y="105918"/>
                </a:lnTo>
                <a:lnTo>
                  <a:pt x="138684" y="89916"/>
                </a:lnTo>
                <a:lnTo>
                  <a:pt x="138088" y="82200"/>
                </a:lnTo>
                <a:lnTo>
                  <a:pt x="108299" y="52411"/>
                </a:lnTo>
                <a:lnTo>
                  <a:pt x="100584" y="51816"/>
                </a:lnTo>
                <a:lnTo>
                  <a:pt x="194557" y="51816"/>
                </a:lnTo>
                <a:lnTo>
                  <a:pt x="199477" y="68318"/>
                </a:lnTo>
                <a:lnTo>
                  <a:pt x="201168" y="86868"/>
                </a:lnTo>
                <a:lnTo>
                  <a:pt x="199191" y="105727"/>
                </a:lnTo>
                <a:lnTo>
                  <a:pt x="183808" y="146875"/>
                </a:lnTo>
                <a:lnTo>
                  <a:pt x="153924" y="193548"/>
                </a:lnTo>
                <a:lnTo>
                  <a:pt x="128016" y="228600"/>
                </a:lnTo>
                <a:lnTo>
                  <a:pt x="120396" y="237743"/>
                </a:lnTo>
                <a:lnTo>
                  <a:pt x="201168" y="237743"/>
                </a:lnTo>
                <a:lnTo>
                  <a:pt x="201168" y="291083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56120" y="1307591"/>
            <a:ext cx="215265" cy="304800"/>
          </a:xfrm>
          <a:custGeom>
            <a:avLst/>
            <a:gdLst/>
            <a:ahLst/>
            <a:cxnLst/>
            <a:rect l="l" t="t" r="r" b="b"/>
            <a:pathLst>
              <a:path w="215265" h="304800">
                <a:moveTo>
                  <a:pt x="73152" y="121920"/>
                </a:moveTo>
                <a:lnTo>
                  <a:pt x="3048" y="121920"/>
                </a:lnTo>
                <a:lnTo>
                  <a:pt x="0" y="118872"/>
                </a:lnTo>
                <a:lnTo>
                  <a:pt x="0" y="102108"/>
                </a:lnTo>
                <a:lnTo>
                  <a:pt x="1524" y="89916"/>
                </a:lnTo>
                <a:lnTo>
                  <a:pt x="4572" y="79248"/>
                </a:lnTo>
                <a:lnTo>
                  <a:pt x="7620" y="67056"/>
                </a:lnTo>
                <a:lnTo>
                  <a:pt x="39624" y="22860"/>
                </a:lnTo>
                <a:lnTo>
                  <a:pt x="89916" y="1524"/>
                </a:lnTo>
                <a:lnTo>
                  <a:pt x="100584" y="0"/>
                </a:lnTo>
                <a:lnTo>
                  <a:pt x="123444" y="0"/>
                </a:lnTo>
                <a:lnTo>
                  <a:pt x="132588" y="1524"/>
                </a:lnTo>
                <a:lnTo>
                  <a:pt x="143256" y="3048"/>
                </a:lnTo>
                <a:lnTo>
                  <a:pt x="152400" y="6096"/>
                </a:lnTo>
                <a:lnTo>
                  <a:pt x="167640" y="13716"/>
                </a:lnTo>
                <a:lnTo>
                  <a:pt x="102108" y="13716"/>
                </a:lnTo>
                <a:lnTo>
                  <a:pt x="92964" y="15240"/>
                </a:lnTo>
                <a:lnTo>
                  <a:pt x="82296" y="16764"/>
                </a:lnTo>
                <a:lnTo>
                  <a:pt x="73152" y="19812"/>
                </a:lnTo>
                <a:lnTo>
                  <a:pt x="65532" y="24384"/>
                </a:lnTo>
                <a:lnTo>
                  <a:pt x="56388" y="28956"/>
                </a:lnTo>
                <a:lnTo>
                  <a:pt x="24384" y="62484"/>
                </a:lnTo>
                <a:lnTo>
                  <a:pt x="13716" y="103632"/>
                </a:lnTo>
                <a:lnTo>
                  <a:pt x="13716" y="108204"/>
                </a:lnTo>
                <a:lnTo>
                  <a:pt x="6096" y="108204"/>
                </a:lnTo>
                <a:lnTo>
                  <a:pt x="13716" y="115824"/>
                </a:lnTo>
                <a:lnTo>
                  <a:pt x="76200" y="115824"/>
                </a:lnTo>
                <a:lnTo>
                  <a:pt x="76200" y="118872"/>
                </a:lnTo>
                <a:lnTo>
                  <a:pt x="73152" y="121920"/>
                </a:lnTo>
                <a:close/>
              </a:path>
              <a:path w="215265" h="304800">
                <a:moveTo>
                  <a:pt x="201168" y="251460"/>
                </a:moveTo>
                <a:lnTo>
                  <a:pt x="123444" y="251460"/>
                </a:lnTo>
                <a:lnTo>
                  <a:pt x="120396" y="248412"/>
                </a:lnTo>
                <a:lnTo>
                  <a:pt x="118872" y="245364"/>
                </a:lnTo>
                <a:lnTo>
                  <a:pt x="118872" y="242316"/>
                </a:lnTo>
                <a:lnTo>
                  <a:pt x="120396" y="240792"/>
                </a:lnTo>
                <a:lnTo>
                  <a:pt x="143256" y="213360"/>
                </a:lnTo>
                <a:lnTo>
                  <a:pt x="149352" y="205740"/>
                </a:lnTo>
                <a:lnTo>
                  <a:pt x="153924" y="198119"/>
                </a:lnTo>
                <a:lnTo>
                  <a:pt x="170688" y="172212"/>
                </a:lnTo>
                <a:lnTo>
                  <a:pt x="193548" y="131064"/>
                </a:lnTo>
                <a:lnTo>
                  <a:pt x="199644" y="112776"/>
                </a:lnTo>
                <a:lnTo>
                  <a:pt x="199644" y="103632"/>
                </a:lnTo>
                <a:lnTo>
                  <a:pt x="201168" y="94488"/>
                </a:lnTo>
                <a:lnTo>
                  <a:pt x="201168" y="85344"/>
                </a:lnTo>
                <a:lnTo>
                  <a:pt x="198120" y="70104"/>
                </a:lnTo>
                <a:lnTo>
                  <a:pt x="176784" y="36576"/>
                </a:lnTo>
                <a:lnTo>
                  <a:pt x="163068" y="27432"/>
                </a:lnTo>
                <a:lnTo>
                  <a:pt x="156972" y="22860"/>
                </a:lnTo>
                <a:lnTo>
                  <a:pt x="149352" y="19812"/>
                </a:lnTo>
                <a:lnTo>
                  <a:pt x="140208" y="16764"/>
                </a:lnTo>
                <a:lnTo>
                  <a:pt x="121920" y="13716"/>
                </a:lnTo>
                <a:lnTo>
                  <a:pt x="167640" y="13716"/>
                </a:lnTo>
                <a:lnTo>
                  <a:pt x="170688" y="15240"/>
                </a:lnTo>
                <a:lnTo>
                  <a:pt x="178308" y="19812"/>
                </a:lnTo>
                <a:lnTo>
                  <a:pt x="185928" y="25908"/>
                </a:lnTo>
                <a:lnTo>
                  <a:pt x="192024" y="33528"/>
                </a:lnTo>
                <a:lnTo>
                  <a:pt x="198120" y="39624"/>
                </a:lnTo>
                <a:lnTo>
                  <a:pt x="202692" y="48768"/>
                </a:lnTo>
                <a:lnTo>
                  <a:pt x="207264" y="56388"/>
                </a:lnTo>
                <a:lnTo>
                  <a:pt x="213360" y="74676"/>
                </a:lnTo>
                <a:lnTo>
                  <a:pt x="213360" y="83820"/>
                </a:lnTo>
                <a:lnTo>
                  <a:pt x="214884" y="92964"/>
                </a:lnTo>
                <a:lnTo>
                  <a:pt x="210312" y="124968"/>
                </a:lnTo>
                <a:lnTo>
                  <a:pt x="196596" y="156972"/>
                </a:lnTo>
                <a:lnTo>
                  <a:pt x="190500" y="169164"/>
                </a:lnTo>
                <a:lnTo>
                  <a:pt x="182880" y="179831"/>
                </a:lnTo>
                <a:lnTo>
                  <a:pt x="164592" y="205740"/>
                </a:lnTo>
                <a:lnTo>
                  <a:pt x="160020" y="213360"/>
                </a:lnTo>
                <a:lnTo>
                  <a:pt x="153924" y="220980"/>
                </a:lnTo>
                <a:lnTo>
                  <a:pt x="146304" y="230124"/>
                </a:lnTo>
                <a:lnTo>
                  <a:pt x="141224" y="237743"/>
                </a:lnTo>
                <a:lnTo>
                  <a:pt x="126492" y="237743"/>
                </a:lnTo>
                <a:lnTo>
                  <a:pt x="131064" y="249936"/>
                </a:lnTo>
                <a:lnTo>
                  <a:pt x="201168" y="249936"/>
                </a:lnTo>
                <a:lnTo>
                  <a:pt x="201168" y="251460"/>
                </a:lnTo>
                <a:close/>
              </a:path>
              <a:path w="215265" h="304800">
                <a:moveTo>
                  <a:pt x="62484" y="114300"/>
                </a:moveTo>
                <a:lnTo>
                  <a:pt x="64008" y="100584"/>
                </a:lnTo>
                <a:lnTo>
                  <a:pt x="67056" y="88392"/>
                </a:lnTo>
                <a:lnTo>
                  <a:pt x="70104" y="79248"/>
                </a:lnTo>
                <a:lnTo>
                  <a:pt x="70104" y="77724"/>
                </a:lnTo>
                <a:lnTo>
                  <a:pt x="73152" y="70104"/>
                </a:lnTo>
                <a:lnTo>
                  <a:pt x="74676" y="70104"/>
                </a:lnTo>
                <a:lnTo>
                  <a:pt x="74676" y="68580"/>
                </a:lnTo>
                <a:lnTo>
                  <a:pt x="79248" y="62484"/>
                </a:lnTo>
                <a:lnTo>
                  <a:pt x="80772" y="62484"/>
                </a:lnTo>
                <a:lnTo>
                  <a:pt x="80772" y="60960"/>
                </a:lnTo>
                <a:lnTo>
                  <a:pt x="86868" y="57912"/>
                </a:lnTo>
                <a:lnTo>
                  <a:pt x="88392" y="56388"/>
                </a:lnTo>
                <a:lnTo>
                  <a:pt x="96012" y="53340"/>
                </a:lnTo>
                <a:lnTo>
                  <a:pt x="117348" y="53340"/>
                </a:lnTo>
                <a:lnTo>
                  <a:pt x="123444" y="56388"/>
                </a:lnTo>
                <a:lnTo>
                  <a:pt x="124968" y="56388"/>
                </a:lnTo>
                <a:lnTo>
                  <a:pt x="131064" y="59436"/>
                </a:lnTo>
                <a:lnTo>
                  <a:pt x="132588" y="59436"/>
                </a:lnTo>
                <a:lnTo>
                  <a:pt x="132588" y="60960"/>
                </a:lnTo>
                <a:lnTo>
                  <a:pt x="138684" y="65532"/>
                </a:lnTo>
                <a:lnTo>
                  <a:pt x="140208" y="65532"/>
                </a:lnTo>
                <a:lnTo>
                  <a:pt x="141351" y="67056"/>
                </a:lnTo>
                <a:lnTo>
                  <a:pt x="100584" y="67056"/>
                </a:lnTo>
                <a:lnTo>
                  <a:pt x="96774" y="68580"/>
                </a:lnTo>
                <a:lnTo>
                  <a:pt x="94488" y="68580"/>
                </a:lnTo>
                <a:lnTo>
                  <a:pt x="90424" y="71628"/>
                </a:lnTo>
                <a:lnTo>
                  <a:pt x="89916" y="71628"/>
                </a:lnTo>
                <a:lnTo>
                  <a:pt x="88392" y="73152"/>
                </a:lnTo>
                <a:lnTo>
                  <a:pt x="88773" y="73152"/>
                </a:lnTo>
                <a:lnTo>
                  <a:pt x="85344" y="77724"/>
                </a:lnTo>
                <a:lnTo>
                  <a:pt x="85953" y="77724"/>
                </a:lnTo>
                <a:lnTo>
                  <a:pt x="83210" y="82296"/>
                </a:lnTo>
                <a:lnTo>
                  <a:pt x="82296" y="82296"/>
                </a:lnTo>
                <a:lnTo>
                  <a:pt x="79248" y="92964"/>
                </a:lnTo>
                <a:lnTo>
                  <a:pt x="77724" y="103632"/>
                </a:lnTo>
                <a:lnTo>
                  <a:pt x="77152" y="108204"/>
                </a:lnTo>
                <a:lnTo>
                  <a:pt x="70104" y="108204"/>
                </a:lnTo>
                <a:lnTo>
                  <a:pt x="62484" y="114300"/>
                </a:lnTo>
                <a:close/>
              </a:path>
              <a:path w="215265" h="304800">
                <a:moveTo>
                  <a:pt x="129540" y="76200"/>
                </a:moveTo>
                <a:lnTo>
                  <a:pt x="124968" y="71628"/>
                </a:lnTo>
                <a:lnTo>
                  <a:pt x="118872" y="68580"/>
                </a:lnTo>
                <a:lnTo>
                  <a:pt x="120396" y="68580"/>
                </a:lnTo>
                <a:lnTo>
                  <a:pt x="112776" y="67056"/>
                </a:lnTo>
                <a:lnTo>
                  <a:pt x="141351" y="67056"/>
                </a:lnTo>
                <a:lnTo>
                  <a:pt x="144780" y="71628"/>
                </a:lnTo>
                <a:lnTo>
                  <a:pt x="144780" y="73152"/>
                </a:lnTo>
                <a:lnTo>
                  <a:pt x="145542" y="74676"/>
                </a:lnTo>
                <a:lnTo>
                  <a:pt x="129540" y="74676"/>
                </a:lnTo>
                <a:lnTo>
                  <a:pt x="129540" y="76200"/>
                </a:lnTo>
                <a:close/>
              </a:path>
              <a:path w="215265" h="304800">
                <a:moveTo>
                  <a:pt x="92964" y="70104"/>
                </a:moveTo>
                <a:lnTo>
                  <a:pt x="94488" y="68580"/>
                </a:lnTo>
                <a:lnTo>
                  <a:pt x="96774" y="68580"/>
                </a:lnTo>
                <a:lnTo>
                  <a:pt x="92964" y="70104"/>
                </a:lnTo>
                <a:close/>
              </a:path>
              <a:path w="215265" h="304800">
                <a:moveTo>
                  <a:pt x="88392" y="73152"/>
                </a:moveTo>
                <a:lnTo>
                  <a:pt x="89916" y="71628"/>
                </a:lnTo>
                <a:lnTo>
                  <a:pt x="89262" y="72498"/>
                </a:lnTo>
                <a:lnTo>
                  <a:pt x="88392" y="73152"/>
                </a:lnTo>
                <a:close/>
              </a:path>
              <a:path w="215265" h="304800">
                <a:moveTo>
                  <a:pt x="89262" y="72498"/>
                </a:moveTo>
                <a:lnTo>
                  <a:pt x="89916" y="71628"/>
                </a:lnTo>
                <a:lnTo>
                  <a:pt x="90424" y="71628"/>
                </a:lnTo>
                <a:lnTo>
                  <a:pt x="89262" y="72498"/>
                </a:lnTo>
                <a:close/>
              </a:path>
              <a:path w="215265" h="304800">
                <a:moveTo>
                  <a:pt x="88773" y="73152"/>
                </a:moveTo>
                <a:lnTo>
                  <a:pt x="88392" y="73152"/>
                </a:lnTo>
                <a:lnTo>
                  <a:pt x="89262" y="72498"/>
                </a:lnTo>
                <a:lnTo>
                  <a:pt x="88773" y="73152"/>
                </a:lnTo>
                <a:close/>
              </a:path>
              <a:path w="215265" h="304800">
                <a:moveTo>
                  <a:pt x="149352" y="80772"/>
                </a:moveTo>
                <a:lnTo>
                  <a:pt x="134112" y="80772"/>
                </a:lnTo>
                <a:lnTo>
                  <a:pt x="129540" y="74676"/>
                </a:lnTo>
                <a:lnTo>
                  <a:pt x="145542" y="74676"/>
                </a:lnTo>
                <a:lnTo>
                  <a:pt x="147828" y="79248"/>
                </a:lnTo>
                <a:lnTo>
                  <a:pt x="149352" y="79248"/>
                </a:lnTo>
                <a:lnTo>
                  <a:pt x="149352" y="80772"/>
                </a:lnTo>
                <a:close/>
              </a:path>
              <a:path w="215265" h="304800">
                <a:moveTo>
                  <a:pt x="85953" y="77724"/>
                </a:moveTo>
                <a:lnTo>
                  <a:pt x="85344" y="77724"/>
                </a:lnTo>
                <a:lnTo>
                  <a:pt x="86868" y="76200"/>
                </a:lnTo>
                <a:lnTo>
                  <a:pt x="85953" y="77724"/>
                </a:lnTo>
                <a:close/>
              </a:path>
              <a:path w="215265" h="304800">
                <a:moveTo>
                  <a:pt x="135636" y="85344"/>
                </a:moveTo>
                <a:lnTo>
                  <a:pt x="132588" y="79248"/>
                </a:lnTo>
                <a:lnTo>
                  <a:pt x="134112" y="80772"/>
                </a:lnTo>
                <a:lnTo>
                  <a:pt x="149352" y="80772"/>
                </a:lnTo>
                <a:lnTo>
                  <a:pt x="149961" y="83820"/>
                </a:lnTo>
                <a:lnTo>
                  <a:pt x="135636" y="83820"/>
                </a:lnTo>
                <a:lnTo>
                  <a:pt x="135636" y="85344"/>
                </a:lnTo>
                <a:close/>
              </a:path>
              <a:path w="215265" h="304800">
                <a:moveTo>
                  <a:pt x="82296" y="83820"/>
                </a:moveTo>
                <a:lnTo>
                  <a:pt x="82296" y="82296"/>
                </a:lnTo>
                <a:lnTo>
                  <a:pt x="83210" y="82296"/>
                </a:lnTo>
                <a:lnTo>
                  <a:pt x="82296" y="83820"/>
                </a:lnTo>
                <a:close/>
              </a:path>
              <a:path w="215265" h="304800">
                <a:moveTo>
                  <a:pt x="137160" y="91440"/>
                </a:moveTo>
                <a:lnTo>
                  <a:pt x="135636" y="83820"/>
                </a:lnTo>
                <a:lnTo>
                  <a:pt x="149961" y="83820"/>
                </a:lnTo>
                <a:lnTo>
                  <a:pt x="150876" y="88392"/>
                </a:lnTo>
                <a:lnTo>
                  <a:pt x="151130" y="89916"/>
                </a:lnTo>
                <a:lnTo>
                  <a:pt x="137160" y="89916"/>
                </a:lnTo>
                <a:lnTo>
                  <a:pt x="137160" y="91440"/>
                </a:lnTo>
                <a:close/>
              </a:path>
              <a:path w="215265" h="304800">
                <a:moveTo>
                  <a:pt x="211836" y="304800"/>
                </a:moveTo>
                <a:lnTo>
                  <a:pt x="6096" y="304800"/>
                </a:lnTo>
                <a:lnTo>
                  <a:pt x="3048" y="303276"/>
                </a:lnTo>
                <a:lnTo>
                  <a:pt x="3048" y="301752"/>
                </a:lnTo>
                <a:lnTo>
                  <a:pt x="1524" y="298704"/>
                </a:lnTo>
                <a:lnTo>
                  <a:pt x="1524" y="295656"/>
                </a:lnTo>
                <a:lnTo>
                  <a:pt x="3048" y="294131"/>
                </a:lnTo>
                <a:lnTo>
                  <a:pt x="100584" y="170688"/>
                </a:lnTo>
                <a:lnTo>
                  <a:pt x="109728" y="156972"/>
                </a:lnTo>
                <a:lnTo>
                  <a:pt x="118872" y="146304"/>
                </a:lnTo>
                <a:lnTo>
                  <a:pt x="124968" y="135636"/>
                </a:lnTo>
                <a:lnTo>
                  <a:pt x="129540" y="126492"/>
                </a:lnTo>
                <a:lnTo>
                  <a:pt x="134112" y="118872"/>
                </a:lnTo>
                <a:lnTo>
                  <a:pt x="137160" y="111252"/>
                </a:lnTo>
                <a:lnTo>
                  <a:pt x="137160" y="103632"/>
                </a:lnTo>
                <a:lnTo>
                  <a:pt x="138684" y="97536"/>
                </a:lnTo>
                <a:lnTo>
                  <a:pt x="137160" y="89916"/>
                </a:lnTo>
                <a:lnTo>
                  <a:pt x="151130" y="89916"/>
                </a:lnTo>
                <a:lnTo>
                  <a:pt x="152400" y="97536"/>
                </a:lnTo>
                <a:lnTo>
                  <a:pt x="149352" y="115824"/>
                </a:lnTo>
                <a:lnTo>
                  <a:pt x="146304" y="124968"/>
                </a:lnTo>
                <a:lnTo>
                  <a:pt x="137160" y="143256"/>
                </a:lnTo>
                <a:lnTo>
                  <a:pt x="129540" y="153924"/>
                </a:lnTo>
                <a:lnTo>
                  <a:pt x="121920" y="166116"/>
                </a:lnTo>
                <a:lnTo>
                  <a:pt x="111252" y="179831"/>
                </a:lnTo>
                <a:lnTo>
                  <a:pt x="23349" y="291083"/>
                </a:lnTo>
                <a:lnTo>
                  <a:pt x="9144" y="291083"/>
                </a:lnTo>
                <a:lnTo>
                  <a:pt x="13716" y="303276"/>
                </a:lnTo>
                <a:lnTo>
                  <a:pt x="213360" y="303276"/>
                </a:lnTo>
                <a:lnTo>
                  <a:pt x="211836" y="304800"/>
                </a:lnTo>
                <a:close/>
              </a:path>
              <a:path w="215265" h="304800">
                <a:moveTo>
                  <a:pt x="13716" y="115824"/>
                </a:moveTo>
                <a:lnTo>
                  <a:pt x="6096" y="108204"/>
                </a:lnTo>
                <a:lnTo>
                  <a:pt x="13716" y="108204"/>
                </a:lnTo>
                <a:lnTo>
                  <a:pt x="13716" y="115824"/>
                </a:lnTo>
                <a:close/>
              </a:path>
              <a:path w="215265" h="304800">
                <a:moveTo>
                  <a:pt x="76200" y="115824"/>
                </a:moveTo>
                <a:lnTo>
                  <a:pt x="13716" y="115824"/>
                </a:lnTo>
                <a:lnTo>
                  <a:pt x="13716" y="108204"/>
                </a:lnTo>
                <a:lnTo>
                  <a:pt x="63161" y="108204"/>
                </a:lnTo>
                <a:lnTo>
                  <a:pt x="62484" y="114300"/>
                </a:lnTo>
                <a:lnTo>
                  <a:pt x="76390" y="114300"/>
                </a:lnTo>
                <a:lnTo>
                  <a:pt x="76200" y="115824"/>
                </a:lnTo>
                <a:close/>
              </a:path>
              <a:path w="215265" h="304800">
                <a:moveTo>
                  <a:pt x="76390" y="114300"/>
                </a:moveTo>
                <a:lnTo>
                  <a:pt x="62484" y="114300"/>
                </a:lnTo>
                <a:lnTo>
                  <a:pt x="70104" y="108204"/>
                </a:lnTo>
                <a:lnTo>
                  <a:pt x="77152" y="108204"/>
                </a:lnTo>
                <a:lnTo>
                  <a:pt x="76390" y="114300"/>
                </a:lnTo>
                <a:close/>
              </a:path>
              <a:path w="215265" h="304800">
                <a:moveTo>
                  <a:pt x="131064" y="249936"/>
                </a:moveTo>
                <a:lnTo>
                  <a:pt x="126492" y="237743"/>
                </a:lnTo>
                <a:lnTo>
                  <a:pt x="141224" y="237743"/>
                </a:lnTo>
                <a:lnTo>
                  <a:pt x="140208" y="239268"/>
                </a:lnTo>
                <a:lnTo>
                  <a:pt x="131064" y="249936"/>
                </a:lnTo>
                <a:close/>
              </a:path>
              <a:path w="215265" h="304800">
                <a:moveTo>
                  <a:pt x="201168" y="249936"/>
                </a:moveTo>
                <a:lnTo>
                  <a:pt x="131064" y="249936"/>
                </a:lnTo>
                <a:lnTo>
                  <a:pt x="140208" y="239268"/>
                </a:lnTo>
                <a:lnTo>
                  <a:pt x="141224" y="237743"/>
                </a:lnTo>
                <a:lnTo>
                  <a:pt x="211836" y="237743"/>
                </a:lnTo>
                <a:lnTo>
                  <a:pt x="214884" y="240792"/>
                </a:lnTo>
                <a:lnTo>
                  <a:pt x="214884" y="245364"/>
                </a:lnTo>
                <a:lnTo>
                  <a:pt x="201168" y="245364"/>
                </a:lnTo>
                <a:lnTo>
                  <a:pt x="201168" y="249936"/>
                </a:lnTo>
                <a:close/>
              </a:path>
              <a:path w="215265" h="304800">
                <a:moveTo>
                  <a:pt x="201168" y="298704"/>
                </a:moveTo>
                <a:lnTo>
                  <a:pt x="201168" y="245364"/>
                </a:lnTo>
                <a:lnTo>
                  <a:pt x="207264" y="251460"/>
                </a:lnTo>
                <a:lnTo>
                  <a:pt x="214884" y="251460"/>
                </a:lnTo>
                <a:lnTo>
                  <a:pt x="214884" y="291083"/>
                </a:lnTo>
                <a:lnTo>
                  <a:pt x="207264" y="291083"/>
                </a:lnTo>
                <a:lnTo>
                  <a:pt x="201168" y="298704"/>
                </a:lnTo>
                <a:close/>
              </a:path>
              <a:path w="215265" h="304800">
                <a:moveTo>
                  <a:pt x="214884" y="251460"/>
                </a:moveTo>
                <a:lnTo>
                  <a:pt x="207264" y="251460"/>
                </a:lnTo>
                <a:lnTo>
                  <a:pt x="201168" y="245364"/>
                </a:lnTo>
                <a:lnTo>
                  <a:pt x="214884" y="245364"/>
                </a:lnTo>
                <a:lnTo>
                  <a:pt x="214884" y="251460"/>
                </a:lnTo>
                <a:close/>
              </a:path>
              <a:path w="215265" h="304800">
                <a:moveTo>
                  <a:pt x="13716" y="303276"/>
                </a:moveTo>
                <a:lnTo>
                  <a:pt x="9144" y="291083"/>
                </a:lnTo>
                <a:lnTo>
                  <a:pt x="23349" y="291083"/>
                </a:lnTo>
                <a:lnTo>
                  <a:pt x="13716" y="303276"/>
                </a:lnTo>
                <a:close/>
              </a:path>
              <a:path w="215265" h="304800">
                <a:moveTo>
                  <a:pt x="213360" y="303276"/>
                </a:moveTo>
                <a:lnTo>
                  <a:pt x="13716" y="303276"/>
                </a:lnTo>
                <a:lnTo>
                  <a:pt x="23349" y="291083"/>
                </a:lnTo>
                <a:lnTo>
                  <a:pt x="201168" y="291083"/>
                </a:lnTo>
                <a:lnTo>
                  <a:pt x="201168" y="298704"/>
                </a:lnTo>
                <a:lnTo>
                  <a:pt x="214884" y="298704"/>
                </a:lnTo>
                <a:lnTo>
                  <a:pt x="214884" y="301752"/>
                </a:lnTo>
                <a:lnTo>
                  <a:pt x="213360" y="303276"/>
                </a:lnTo>
                <a:close/>
              </a:path>
              <a:path w="215265" h="304800">
                <a:moveTo>
                  <a:pt x="214884" y="298704"/>
                </a:moveTo>
                <a:lnTo>
                  <a:pt x="201168" y="298704"/>
                </a:lnTo>
                <a:lnTo>
                  <a:pt x="207264" y="291083"/>
                </a:lnTo>
                <a:lnTo>
                  <a:pt x="214884" y="291083"/>
                </a:lnTo>
                <a:lnTo>
                  <a:pt x="214884" y="298704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10080" y="1967006"/>
            <a:ext cx="3865879" cy="4634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475615" indent="-274955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400" b="1" spc="5" dirty="0">
                <a:solidFill>
                  <a:srgbClr val="DFE6CF"/>
                </a:solidFill>
                <a:latin typeface="Tw Cen MT"/>
                <a:cs typeface="Tw Cen MT"/>
              </a:rPr>
              <a:t>Data </a:t>
            </a:r>
            <a:r>
              <a:rPr sz="2400" b="1" spc="-5" dirty="0">
                <a:solidFill>
                  <a:srgbClr val="DFE6CF"/>
                </a:solidFill>
                <a:latin typeface="Tw Cen MT"/>
                <a:cs typeface="Tw Cen MT"/>
              </a:rPr>
              <a:t>2-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DOHMH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Farmers 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Markets and Food </a:t>
            </a:r>
            <a:r>
              <a:rPr sz="2400" spc="-25" dirty="0">
                <a:solidFill>
                  <a:srgbClr val="DFE6CF"/>
                </a:solidFill>
                <a:latin typeface="Tw Cen MT"/>
                <a:cs typeface="Tw Cen MT"/>
              </a:rPr>
              <a:t>Boxes 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dataset.</a:t>
            </a:r>
            <a:endParaRPr sz="2400">
              <a:latin typeface="Tw Cen MT"/>
              <a:cs typeface="Tw Cen MT"/>
            </a:endParaRPr>
          </a:p>
          <a:p>
            <a:pPr marL="287020" marR="436880" indent="-274955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In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this </a:t>
            </a:r>
            <a:r>
              <a:rPr sz="2400" spc="-35" dirty="0">
                <a:solidFill>
                  <a:srgbClr val="DFE6CF"/>
                </a:solidFill>
                <a:latin typeface="Tw Cen MT"/>
                <a:cs typeface="Tw Cen MT"/>
              </a:rPr>
              <a:t>we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will be using the  data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of Farmers</a:t>
            </a:r>
            <a:r>
              <a:rPr sz="2400" spc="1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Markets</a:t>
            </a:r>
            <a:endParaRPr sz="2400">
              <a:latin typeface="Tw Cen MT"/>
              <a:cs typeface="Tw Cen MT"/>
            </a:endParaRPr>
          </a:p>
          <a:p>
            <a:pPr marL="287020" marR="5080" indent="-274955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There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are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totally 144 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Farmers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Markets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in </a:t>
            </a:r>
            <a:r>
              <a:rPr sz="2400" spc="-25" dirty="0">
                <a:solidFill>
                  <a:srgbClr val="DFE6CF"/>
                </a:solidFill>
                <a:latin typeface="Tw Cen MT"/>
                <a:cs typeface="Tw Cen MT"/>
              </a:rPr>
              <a:t>New </a:t>
            </a:r>
            <a:r>
              <a:rPr sz="2400" spc="-40" dirty="0">
                <a:solidFill>
                  <a:srgbClr val="DFE6CF"/>
                </a:solidFill>
                <a:latin typeface="Tw Cen MT"/>
                <a:cs typeface="Tw Cen MT"/>
              </a:rPr>
              <a:t>York  </a:t>
            </a:r>
            <a:r>
              <a:rPr sz="2400" spc="-35" dirty="0">
                <a:solidFill>
                  <a:srgbClr val="DFE6CF"/>
                </a:solidFill>
                <a:latin typeface="Tw Cen MT"/>
                <a:cs typeface="Tw Cen MT"/>
              </a:rPr>
              <a:t>city.</a:t>
            </a:r>
            <a:endParaRPr sz="2400">
              <a:latin typeface="Tw Cen MT"/>
              <a:cs typeface="Tw Cen MT"/>
            </a:endParaRPr>
          </a:p>
          <a:p>
            <a:pPr marL="287020" marR="34290" indent="-274955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Highest number are in 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Manhattan and </a:t>
            </a:r>
            <a:r>
              <a:rPr sz="2400" spc="-10" dirty="0">
                <a:solidFill>
                  <a:srgbClr val="DFE6CF"/>
                </a:solidFill>
                <a:latin typeface="Tw Cen MT"/>
                <a:cs typeface="Tw Cen MT"/>
              </a:rPr>
              <a:t>Brooklyn.And  </a:t>
            </a:r>
            <a:r>
              <a:rPr sz="2400" spc="-25" dirty="0">
                <a:solidFill>
                  <a:srgbClr val="DFE6CF"/>
                </a:solidFill>
                <a:latin typeface="Tw Cen MT"/>
                <a:cs typeface="Tw Cen MT"/>
              </a:rPr>
              <a:t>lowest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in </a:t>
            </a:r>
            <a:r>
              <a:rPr sz="2400" spc="-10" dirty="0">
                <a:solidFill>
                  <a:srgbClr val="DFE6CF"/>
                </a:solidFill>
                <a:latin typeface="Tw Cen MT"/>
                <a:cs typeface="Tw Cen MT"/>
              </a:rPr>
              <a:t>Queens, </a:t>
            </a:r>
            <a:r>
              <a:rPr sz="2400" spc="-15" dirty="0">
                <a:solidFill>
                  <a:srgbClr val="DFE6CF"/>
                </a:solidFill>
                <a:latin typeface="Tw Cen MT"/>
                <a:cs typeface="Tw Cen MT"/>
              </a:rPr>
              <a:t>Bronx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and  Staten</a:t>
            </a:r>
            <a:r>
              <a:rPr sz="2400" spc="-1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Island.</a:t>
            </a:r>
            <a:endParaRPr sz="2400">
              <a:latin typeface="Tw Cen MT"/>
              <a:cs typeface="Tw Cen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609844" y="2391156"/>
            <a:ext cx="3659123" cy="36454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06140" y="1301496"/>
            <a:ext cx="3217163" cy="3154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65035" y="1473708"/>
            <a:ext cx="141732" cy="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62216" y="1315212"/>
            <a:ext cx="201295" cy="291465"/>
          </a:xfrm>
          <a:custGeom>
            <a:avLst/>
            <a:gdLst/>
            <a:ahLst/>
            <a:cxnLst/>
            <a:rect l="l" t="t" r="r" b="b"/>
            <a:pathLst>
              <a:path w="201295" h="291465">
                <a:moveTo>
                  <a:pt x="64008" y="108204"/>
                </a:moveTo>
                <a:lnTo>
                  <a:pt x="0" y="108204"/>
                </a:lnTo>
                <a:lnTo>
                  <a:pt x="1976" y="83581"/>
                </a:lnTo>
                <a:lnTo>
                  <a:pt x="17359" y="43481"/>
                </a:lnTo>
                <a:lnTo>
                  <a:pt x="47101" y="15430"/>
                </a:lnTo>
                <a:lnTo>
                  <a:pt x="84915" y="1714"/>
                </a:lnTo>
                <a:lnTo>
                  <a:pt x="106680" y="0"/>
                </a:lnTo>
                <a:lnTo>
                  <a:pt x="126396" y="1452"/>
                </a:lnTo>
                <a:lnTo>
                  <a:pt x="175260" y="24384"/>
                </a:lnTo>
                <a:lnTo>
                  <a:pt x="194557" y="51816"/>
                </a:lnTo>
                <a:lnTo>
                  <a:pt x="100584" y="51816"/>
                </a:lnTo>
                <a:lnTo>
                  <a:pt x="92011" y="52673"/>
                </a:lnTo>
                <a:lnTo>
                  <a:pt x="66865" y="82867"/>
                </a:lnTo>
                <a:lnTo>
                  <a:pt x="64793" y="94464"/>
                </a:lnTo>
                <a:lnTo>
                  <a:pt x="64008" y="108204"/>
                </a:lnTo>
                <a:close/>
              </a:path>
              <a:path w="201295" h="291465">
                <a:moveTo>
                  <a:pt x="201168" y="291083"/>
                </a:moveTo>
                <a:lnTo>
                  <a:pt x="3048" y="291083"/>
                </a:lnTo>
                <a:lnTo>
                  <a:pt x="99060" y="167640"/>
                </a:lnTo>
                <a:lnTo>
                  <a:pt x="109394" y="154495"/>
                </a:lnTo>
                <a:lnTo>
                  <a:pt x="117729" y="142494"/>
                </a:lnTo>
                <a:lnTo>
                  <a:pt x="136398" y="105918"/>
                </a:lnTo>
                <a:lnTo>
                  <a:pt x="138684" y="89916"/>
                </a:lnTo>
                <a:lnTo>
                  <a:pt x="138088" y="82200"/>
                </a:lnTo>
                <a:lnTo>
                  <a:pt x="108299" y="52411"/>
                </a:lnTo>
                <a:lnTo>
                  <a:pt x="100584" y="51816"/>
                </a:lnTo>
                <a:lnTo>
                  <a:pt x="194557" y="51816"/>
                </a:lnTo>
                <a:lnTo>
                  <a:pt x="199477" y="68318"/>
                </a:lnTo>
                <a:lnTo>
                  <a:pt x="201168" y="86868"/>
                </a:lnTo>
                <a:lnTo>
                  <a:pt x="199191" y="105727"/>
                </a:lnTo>
                <a:lnTo>
                  <a:pt x="183808" y="146875"/>
                </a:lnTo>
                <a:lnTo>
                  <a:pt x="153924" y="193548"/>
                </a:lnTo>
                <a:lnTo>
                  <a:pt x="128016" y="228600"/>
                </a:lnTo>
                <a:lnTo>
                  <a:pt x="120396" y="237743"/>
                </a:lnTo>
                <a:lnTo>
                  <a:pt x="201168" y="237743"/>
                </a:lnTo>
                <a:lnTo>
                  <a:pt x="201168" y="291083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56120" y="1307591"/>
            <a:ext cx="215265" cy="304800"/>
          </a:xfrm>
          <a:custGeom>
            <a:avLst/>
            <a:gdLst/>
            <a:ahLst/>
            <a:cxnLst/>
            <a:rect l="l" t="t" r="r" b="b"/>
            <a:pathLst>
              <a:path w="215265" h="304800">
                <a:moveTo>
                  <a:pt x="73152" y="121920"/>
                </a:moveTo>
                <a:lnTo>
                  <a:pt x="3048" y="121920"/>
                </a:lnTo>
                <a:lnTo>
                  <a:pt x="0" y="118872"/>
                </a:lnTo>
                <a:lnTo>
                  <a:pt x="0" y="102108"/>
                </a:lnTo>
                <a:lnTo>
                  <a:pt x="1524" y="89916"/>
                </a:lnTo>
                <a:lnTo>
                  <a:pt x="4572" y="79248"/>
                </a:lnTo>
                <a:lnTo>
                  <a:pt x="7620" y="67056"/>
                </a:lnTo>
                <a:lnTo>
                  <a:pt x="39624" y="22860"/>
                </a:lnTo>
                <a:lnTo>
                  <a:pt x="89916" y="1524"/>
                </a:lnTo>
                <a:lnTo>
                  <a:pt x="100584" y="0"/>
                </a:lnTo>
                <a:lnTo>
                  <a:pt x="123444" y="0"/>
                </a:lnTo>
                <a:lnTo>
                  <a:pt x="132588" y="1524"/>
                </a:lnTo>
                <a:lnTo>
                  <a:pt x="143256" y="3048"/>
                </a:lnTo>
                <a:lnTo>
                  <a:pt x="152400" y="6096"/>
                </a:lnTo>
                <a:lnTo>
                  <a:pt x="167640" y="13716"/>
                </a:lnTo>
                <a:lnTo>
                  <a:pt x="102108" y="13716"/>
                </a:lnTo>
                <a:lnTo>
                  <a:pt x="92964" y="15240"/>
                </a:lnTo>
                <a:lnTo>
                  <a:pt x="82296" y="16764"/>
                </a:lnTo>
                <a:lnTo>
                  <a:pt x="73152" y="19812"/>
                </a:lnTo>
                <a:lnTo>
                  <a:pt x="65532" y="24384"/>
                </a:lnTo>
                <a:lnTo>
                  <a:pt x="56388" y="28956"/>
                </a:lnTo>
                <a:lnTo>
                  <a:pt x="24384" y="62484"/>
                </a:lnTo>
                <a:lnTo>
                  <a:pt x="13716" y="103632"/>
                </a:lnTo>
                <a:lnTo>
                  <a:pt x="13716" y="108204"/>
                </a:lnTo>
                <a:lnTo>
                  <a:pt x="6096" y="108204"/>
                </a:lnTo>
                <a:lnTo>
                  <a:pt x="13716" y="115824"/>
                </a:lnTo>
                <a:lnTo>
                  <a:pt x="76200" y="115824"/>
                </a:lnTo>
                <a:lnTo>
                  <a:pt x="76200" y="118872"/>
                </a:lnTo>
                <a:lnTo>
                  <a:pt x="73152" y="121920"/>
                </a:lnTo>
                <a:close/>
              </a:path>
              <a:path w="215265" h="304800">
                <a:moveTo>
                  <a:pt x="201168" y="251460"/>
                </a:moveTo>
                <a:lnTo>
                  <a:pt x="123444" y="251460"/>
                </a:lnTo>
                <a:lnTo>
                  <a:pt x="120396" y="248412"/>
                </a:lnTo>
                <a:lnTo>
                  <a:pt x="118872" y="245364"/>
                </a:lnTo>
                <a:lnTo>
                  <a:pt x="118872" y="242316"/>
                </a:lnTo>
                <a:lnTo>
                  <a:pt x="120396" y="240792"/>
                </a:lnTo>
                <a:lnTo>
                  <a:pt x="143256" y="213360"/>
                </a:lnTo>
                <a:lnTo>
                  <a:pt x="149352" y="205740"/>
                </a:lnTo>
                <a:lnTo>
                  <a:pt x="153924" y="198119"/>
                </a:lnTo>
                <a:lnTo>
                  <a:pt x="170688" y="172212"/>
                </a:lnTo>
                <a:lnTo>
                  <a:pt x="193548" y="131064"/>
                </a:lnTo>
                <a:lnTo>
                  <a:pt x="199644" y="112776"/>
                </a:lnTo>
                <a:lnTo>
                  <a:pt x="199644" y="103632"/>
                </a:lnTo>
                <a:lnTo>
                  <a:pt x="201168" y="94488"/>
                </a:lnTo>
                <a:lnTo>
                  <a:pt x="201168" y="85344"/>
                </a:lnTo>
                <a:lnTo>
                  <a:pt x="198120" y="70104"/>
                </a:lnTo>
                <a:lnTo>
                  <a:pt x="176784" y="36576"/>
                </a:lnTo>
                <a:lnTo>
                  <a:pt x="163068" y="27432"/>
                </a:lnTo>
                <a:lnTo>
                  <a:pt x="156972" y="22860"/>
                </a:lnTo>
                <a:lnTo>
                  <a:pt x="149352" y="19812"/>
                </a:lnTo>
                <a:lnTo>
                  <a:pt x="140208" y="16764"/>
                </a:lnTo>
                <a:lnTo>
                  <a:pt x="121920" y="13716"/>
                </a:lnTo>
                <a:lnTo>
                  <a:pt x="167640" y="13716"/>
                </a:lnTo>
                <a:lnTo>
                  <a:pt x="170688" y="15240"/>
                </a:lnTo>
                <a:lnTo>
                  <a:pt x="178308" y="19812"/>
                </a:lnTo>
                <a:lnTo>
                  <a:pt x="185928" y="25908"/>
                </a:lnTo>
                <a:lnTo>
                  <a:pt x="192024" y="33528"/>
                </a:lnTo>
                <a:lnTo>
                  <a:pt x="198120" y="39624"/>
                </a:lnTo>
                <a:lnTo>
                  <a:pt x="202692" y="48768"/>
                </a:lnTo>
                <a:lnTo>
                  <a:pt x="207264" y="56388"/>
                </a:lnTo>
                <a:lnTo>
                  <a:pt x="213360" y="74676"/>
                </a:lnTo>
                <a:lnTo>
                  <a:pt x="213360" y="83820"/>
                </a:lnTo>
                <a:lnTo>
                  <a:pt x="214884" y="92964"/>
                </a:lnTo>
                <a:lnTo>
                  <a:pt x="210312" y="124968"/>
                </a:lnTo>
                <a:lnTo>
                  <a:pt x="196596" y="156972"/>
                </a:lnTo>
                <a:lnTo>
                  <a:pt x="190500" y="169164"/>
                </a:lnTo>
                <a:lnTo>
                  <a:pt x="182880" y="179831"/>
                </a:lnTo>
                <a:lnTo>
                  <a:pt x="164592" y="205740"/>
                </a:lnTo>
                <a:lnTo>
                  <a:pt x="160020" y="213360"/>
                </a:lnTo>
                <a:lnTo>
                  <a:pt x="153924" y="220980"/>
                </a:lnTo>
                <a:lnTo>
                  <a:pt x="146304" y="230124"/>
                </a:lnTo>
                <a:lnTo>
                  <a:pt x="141224" y="237743"/>
                </a:lnTo>
                <a:lnTo>
                  <a:pt x="126492" y="237743"/>
                </a:lnTo>
                <a:lnTo>
                  <a:pt x="131064" y="249936"/>
                </a:lnTo>
                <a:lnTo>
                  <a:pt x="201168" y="249936"/>
                </a:lnTo>
                <a:lnTo>
                  <a:pt x="201168" y="251460"/>
                </a:lnTo>
                <a:close/>
              </a:path>
              <a:path w="215265" h="304800">
                <a:moveTo>
                  <a:pt x="62484" y="114300"/>
                </a:moveTo>
                <a:lnTo>
                  <a:pt x="64008" y="100584"/>
                </a:lnTo>
                <a:lnTo>
                  <a:pt x="67056" y="88392"/>
                </a:lnTo>
                <a:lnTo>
                  <a:pt x="70104" y="79248"/>
                </a:lnTo>
                <a:lnTo>
                  <a:pt x="70104" y="77724"/>
                </a:lnTo>
                <a:lnTo>
                  <a:pt x="73152" y="70104"/>
                </a:lnTo>
                <a:lnTo>
                  <a:pt x="74676" y="70104"/>
                </a:lnTo>
                <a:lnTo>
                  <a:pt x="74676" y="68580"/>
                </a:lnTo>
                <a:lnTo>
                  <a:pt x="79248" y="62484"/>
                </a:lnTo>
                <a:lnTo>
                  <a:pt x="80772" y="62484"/>
                </a:lnTo>
                <a:lnTo>
                  <a:pt x="80772" y="60960"/>
                </a:lnTo>
                <a:lnTo>
                  <a:pt x="86868" y="57912"/>
                </a:lnTo>
                <a:lnTo>
                  <a:pt x="88392" y="56388"/>
                </a:lnTo>
                <a:lnTo>
                  <a:pt x="96012" y="53340"/>
                </a:lnTo>
                <a:lnTo>
                  <a:pt x="117348" y="53340"/>
                </a:lnTo>
                <a:lnTo>
                  <a:pt x="123444" y="56388"/>
                </a:lnTo>
                <a:lnTo>
                  <a:pt x="124968" y="56388"/>
                </a:lnTo>
                <a:lnTo>
                  <a:pt x="131064" y="59436"/>
                </a:lnTo>
                <a:lnTo>
                  <a:pt x="132588" y="59436"/>
                </a:lnTo>
                <a:lnTo>
                  <a:pt x="132588" y="60960"/>
                </a:lnTo>
                <a:lnTo>
                  <a:pt x="138684" y="65532"/>
                </a:lnTo>
                <a:lnTo>
                  <a:pt x="140208" y="65532"/>
                </a:lnTo>
                <a:lnTo>
                  <a:pt x="141351" y="67056"/>
                </a:lnTo>
                <a:lnTo>
                  <a:pt x="100584" y="67056"/>
                </a:lnTo>
                <a:lnTo>
                  <a:pt x="96774" y="68580"/>
                </a:lnTo>
                <a:lnTo>
                  <a:pt x="94488" y="68580"/>
                </a:lnTo>
                <a:lnTo>
                  <a:pt x="90424" y="71628"/>
                </a:lnTo>
                <a:lnTo>
                  <a:pt x="89916" y="71628"/>
                </a:lnTo>
                <a:lnTo>
                  <a:pt x="88392" y="73152"/>
                </a:lnTo>
                <a:lnTo>
                  <a:pt x="88773" y="73152"/>
                </a:lnTo>
                <a:lnTo>
                  <a:pt x="85344" y="77724"/>
                </a:lnTo>
                <a:lnTo>
                  <a:pt x="85953" y="77724"/>
                </a:lnTo>
                <a:lnTo>
                  <a:pt x="83210" y="82296"/>
                </a:lnTo>
                <a:lnTo>
                  <a:pt x="82296" y="82296"/>
                </a:lnTo>
                <a:lnTo>
                  <a:pt x="79248" y="92964"/>
                </a:lnTo>
                <a:lnTo>
                  <a:pt x="77724" y="103632"/>
                </a:lnTo>
                <a:lnTo>
                  <a:pt x="77152" y="108204"/>
                </a:lnTo>
                <a:lnTo>
                  <a:pt x="70104" y="108204"/>
                </a:lnTo>
                <a:lnTo>
                  <a:pt x="62484" y="114300"/>
                </a:lnTo>
                <a:close/>
              </a:path>
              <a:path w="215265" h="304800">
                <a:moveTo>
                  <a:pt x="129540" y="76200"/>
                </a:moveTo>
                <a:lnTo>
                  <a:pt x="124968" y="71628"/>
                </a:lnTo>
                <a:lnTo>
                  <a:pt x="118872" y="68580"/>
                </a:lnTo>
                <a:lnTo>
                  <a:pt x="120396" y="68580"/>
                </a:lnTo>
                <a:lnTo>
                  <a:pt x="112776" y="67056"/>
                </a:lnTo>
                <a:lnTo>
                  <a:pt x="141351" y="67056"/>
                </a:lnTo>
                <a:lnTo>
                  <a:pt x="144780" y="71628"/>
                </a:lnTo>
                <a:lnTo>
                  <a:pt x="144780" y="73152"/>
                </a:lnTo>
                <a:lnTo>
                  <a:pt x="145542" y="74676"/>
                </a:lnTo>
                <a:lnTo>
                  <a:pt x="129540" y="74676"/>
                </a:lnTo>
                <a:lnTo>
                  <a:pt x="129540" y="76200"/>
                </a:lnTo>
                <a:close/>
              </a:path>
              <a:path w="215265" h="304800">
                <a:moveTo>
                  <a:pt x="92964" y="70104"/>
                </a:moveTo>
                <a:lnTo>
                  <a:pt x="94488" y="68580"/>
                </a:lnTo>
                <a:lnTo>
                  <a:pt x="96774" y="68580"/>
                </a:lnTo>
                <a:lnTo>
                  <a:pt x="92964" y="70104"/>
                </a:lnTo>
                <a:close/>
              </a:path>
              <a:path w="215265" h="304800">
                <a:moveTo>
                  <a:pt x="88392" y="73152"/>
                </a:moveTo>
                <a:lnTo>
                  <a:pt x="89916" y="71628"/>
                </a:lnTo>
                <a:lnTo>
                  <a:pt x="89262" y="72498"/>
                </a:lnTo>
                <a:lnTo>
                  <a:pt x="88392" y="73152"/>
                </a:lnTo>
                <a:close/>
              </a:path>
              <a:path w="215265" h="304800">
                <a:moveTo>
                  <a:pt x="89262" y="72498"/>
                </a:moveTo>
                <a:lnTo>
                  <a:pt x="89916" y="71628"/>
                </a:lnTo>
                <a:lnTo>
                  <a:pt x="90424" y="71628"/>
                </a:lnTo>
                <a:lnTo>
                  <a:pt x="89262" y="72498"/>
                </a:lnTo>
                <a:close/>
              </a:path>
              <a:path w="215265" h="304800">
                <a:moveTo>
                  <a:pt x="88773" y="73152"/>
                </a:moveTo>
                <a:lnTo>
                  <a:pt x="88392" y="73152"/>
                </a:lnTo>
                <a:lnTo>
                  <a:pt x="89262" y="72498"/>
                </a:lnTo>
                <a:lnTo>
                  <a:pt x="88773" y="73152"/>
                </a:lnTo>
                <a:close/>
              </a:path>
              <a:path w="215265" h="304800">
                <a:moveTo>
                  <a:pt x="149352" y="80772"/>
                </a:moveTo>
                <a:lnTo>
                  <a:pt x="134112" y="80772"/>
                </a:lnTo>
                <a:lnTo>
                  <a:pt x="129540" y="74676"/>
                </a:lnTo>
                <a:lnTo>
                  <a:pt x="145542" y="74676"/>
                </a:lnTo>
                <a:lnTo>
                  <a:pt x="147828" y="79248"/>
                </a:lnTo>
                <a:lnTo>
                  <a:pt x="149352" y="79248"/>
                </a:lnTo>
                <a:lnTo>
                  <a:pt x="149352" y="80772"/>
                </a:lnTo>
                <a:close/>
              </a:path>
              <a:path w="215265" h="304800">
                <a:moveTo>
                  <a:pt x="85953" y="77724"/>
                </a:moveTo>
                <a:lnTo>
                  <a:pt x="85344" y="77724"/>
                </a:lnTo>
                <a:lnTo>
                  <a:pt x="86868" y="76200"/>
                </a:lnTo>
                <a:lnTo>
                  <a:pt x="85953" y="77724"/>
                </a:lnTo>
                <a:close/>
              </a:path>
              <a:path w="215265" h="304800">
                <a:moveTo>
                  <a:pt x="135636" y="85344"/>
                </a:moveTo>
                <a:lnTo>
                  <a:pt x="132588" y="79248"/>
                </a:lnTo>
                <a:lnTo>
                  <a:pt x="134112" y="80772"/>
                </a:lnTo>
                <a:lnTo>
                  <a:pt x="149352" y="80772"/>
                </a:lnTo>
                <a:lnTo>
                  <a:pt x="149961" y="83820"/>
                </a:lnTo>
                <a:lnTo>
                  <a:pt x="135636" y="83820"/>
                </a:lnTo>
                <a:lnTo>
                  <a:pt x="135636" y="85344"/>
                </a:lnTo>
                <a:close/>
              </a:path>
              <a:path w="215265" h="304800">
                <a:moveTo>
                  <a:pt x="82296" y="83820"/>
                </a:moveTo>
                <a:lnTo>
                  <a:pt x="82296" y="82296"/>
                </a:lnTo>
                <a:lnTo>
                  <a:pt x="83210" y="82296"/>
                </a:lnTo>
                <a:lnTo>
                  <a:pt x="82296" y="83820"/>
                </a:lnTo>
                <a:close/>
              </a:path>
              <a:path w="215265" h="304800">
                <a:moveTo>
                  <a:pt x="137160" y="91440"/>
                </a:moveTo>
                <a:lnTo>
                  <a:pt x="135636" y="83820"/>
                </a:lnTo>
                <a:lnTo>
                  <a:pt x="149961" y="83820"/>
                </a:lnTo>
                <a:lnTo>
                  <a:pt x="150876" y="88392"/>
                </a:lnTo>
                <a:lnTo>
                  <a:pt x="151130" y="89916"/>
                </a:lnTo>
                <a:lnTo>
                  <a:pt x="137160" y="89916"/>
                </a:lnTo>
                <a:lnTo>
                  <a:pt x="137160" y="91440"/>
                </a:lnTo>
                <a:close/>
              </a:path>
              <a:path w="215265" h="304800">
                <a:moveTo>
                  <a:pt x="211836" y="304800"/>
                </a:moveTo>
                <a:lnTo>
                  <a:pt x="6096" y="304800"/>
                </a:lnTo>
                <a:lnTo>
                  <a:pt x="3048" y="303276"/>
                </a:lnTo>
                <a:lnTo>
                  <a:pt x="3048" y="301752"/>
                </a:lnTo>
                <a:lnTo>
                  <a:pt x="1524" y="298704"/>
                </a:lnTo>
                <a:lnTo>
                  <a:pt x="1524" y="295656"/>
                </a:lnTo>
                <a:lnTo>
                  <a:pt x="3048" y="294131"/>
                </a:lnTo>
                <a:lnTo>
                  <a:pt x="100584" y="170688"/>
                </a:lnTo>
                <a:lnTo>
                  <a:pt x="109728" y="156972"/>
                </a:lnTo>
                <a:lnTo>
                  <a:pt x="118872" y="146304"/>
                </a:lnTo>
                <a:lnTo>
                  <a:pt x="124968" y="135636"/>
                </a:lnTo>
                <a:lnTo>
                  <a:pt x="129540" y="126492"/>
                </a:lnTo>
                <a:lnTo>
                  <a:pt x="134112" y="118872"/>
                </a:lnTo>
                <a:lnTo>
                  <a:pt x="137160" y="111252"/>
                </a:lnTo>
                <a:lnTo>
                  <a:pt x="137160" y="103632"/>
                </a:lnTo>
                <a:lnTo>
                  <a:pt x="138684" y="97536"/>
                </a:lnTo>
                <a:lnTo>
                  <a:pt x="137160" y="89916"/>
                </a:lnTo>
                <a:lnTo>
                  <a:pt x="151130" y="89916"/>
                </a:lnTo>
                <a:lnTo>
                  <a:pt x="152400" y="97536"/>
                </a:lnTo>
                <a:lnTo>
                  <a:pt x="149352" y="115824"/>
                </a:lnTo>
                <a:lnTo>
                  <a:pt x="146304" y="124968"/>
                </a:lnTo>
                <a:lnTo>
                  <a:pt x="137160" y="143256"/>
                </a:lnTo>
                <a:lnTo>
                  <a:pt x="129540" y="153924"/>
                </a:lnTo>
                <a:lnTo>
                  <a:pt x="121920" y="166116"/>
                </a:lnTo>
                <a:lnTo>
                  <a:pt x="111252" y="179831"/>
                </a:lnTo>
                <a:lnTo>
                  <a:pt x="23349" y="291083"/>
                </a:lnTo>
                <a:lnTo>
                  <a:pt x="9144" y="291083"/>
                </a:lnTo>
                <a:lnTo>
                  <a:pt x="13716" y="303276"/>
                </a:lnTo>
                <a:lnTo>
                  <a:pt x="213360" y="303276"/>
                </a:lnTo>
                <a:lnTo>
                  <a:pt x="211836" y="304800"/>
                </a:lnTo>
                <a:close/>
              </a:path>
              <a:path w="215265" h="304800">
                <a:moveTo>
                  <a:pt x="13716" y="115824"/>
                </a:moveTo>
                <a:lnTo>
                  <a:pt x="6096" y="108204"/>
                </a:lnTo>
                <a:lnTo>
                  <a:pt x="13716" y="108204"/>
                </a:lnTo>
                <a:lnTo>
                  <a:pt x="13716" y="115824"/>
                </a:lnTo>
                <a:close/>
              </a:path>
              <a:path w="215265" h="304800">
                <a:moveTo>
                  <a:pt x="76200" y="115824"/>
                </a:moveTo>
                <a:lnTo>
                  <a:pt x="13716" y="115824"/>
                </a:lnTo>
                <a:lnTo>
                  <a:pt x="13716" y="108204"/>
                </a:lnTo>
                <a:lnTo>
                  <a:pt x="63161" y="108204"/>
                </a:lnTo>
                <a:lnTo>
                  <a:pt x="62484" y="114300"/>
                </a:lnTo>
                <a:lnTo>
                  <a:pt x="76390" y="114300"/>
                </a:lnTo>
                <a:lnTo>
                  <a:pt x="76200" y="115824"/>
                </a:lnTo>
                <a:close/>
              </a:path>
              <a:path w="215265" h="304800">
                <a:moveTo>
                  <a:pt x="76390" y="114300"/>
                </a:moveTo>
                <a:lnTo>
                  <a:pt x="62484" y="114300"/>
                </a:lnTo>
                <a:lnTo>
                  <a:pt x="70104" y="108204"/>
                </a:lnTo>
                <a:lnTo>
                  <a:pt x="77152" y="108204"/>
                </a:lnTo>
                <a:lnTo>
                  <a:pt x="76390" y="114300"/>
                </a:lnTo>
                <a:close/>
              </a:path>
              <a:path w="215265" h="304800">
                <a:moveTo>
                  <a:pt x="131064" y="249936"/>
                </a:moveTo>
                <a:lnTo>
                  <a:pt x="126492" y="237743"/>
                </a:lnTo>
                <a:lnTo>
                  <a:pt x="141224" y="237743"/>
                </a:lnTo>
                <a:lnTo>
                  <a:pt x="140208" y="239268"/>
                </a:lnTo>
                <a:lnTo>
                  <a:pt x="131064" y="249936"/>
                </a:lnTo>
                <a:close/>
              </a:path>
              <a:path w="215265" h="304800">
                <a:moveTo>
                  <a:pt x="201168" y="249936"/>
                </a:moveTo>
                <a:lnTo>
                  <a:pt x="131064" y="249936"/>
                </a:lnTo>
                <a:lnTo>
                  <a:pt x="140208" y="239268"/>
                </a:lnTo>
                <a:lnTo>
                  <a:pt x="141224" y="237743"/>
                </a:lnTo>
                <a:lnTo>
                  <a:pt x="211836" y="237743"/>
                </a:lnTo>
                <a:lnTo>
                  <a:pt x="214884" y="240792"/>
                </a:lnTo>
                <a:lnTo>
                  <a:pt x="214884" y="245364"/>
                </a:lnTo>
                <a:lnTo>
                  <a:pt x="201168" y="245364"/>
                </a:lnTo>
                <a:lnTo>
                  <a:pt x="201168" y="249936"/>
                </a:lnTo>
                <a:close/>
              </a:path>
              <a:path w="215265" h="304800">
                <a:moveTo>
                  <a:pt x="201168" y="298704"/>
                </a:moveTo>
                <a:lnTo>
                  <a:pt x="201168" y="245364"/>
                </a:lnTo>
                <a:lnTo>
                  <a:pt x="207264" y="251460"/>
                </a:lnTo>
                <a:lnTo>
                  <a:pt x="214884" y="251460"/>
                </a:lnTo>
                <a:lnTo>
                  <a:pt x="214884" y="291083"/>
                </a:lnTo>
                <a:lnTo>
                  <a:pt x="207264" y="291083"/>
                </a:lnTo>
                <a:lnTo>
                  <a:pt x="201168" y="298704"/>
                </a:lnTo>
                <a:close/>
              </a:path>
              <a:path w="215265" h="304800">
                <a:moveTo>
                  <a:pt x="214884" y="251460"/>
                </a:moveTo>
                <a:lnTo>
                  <a:pt x="207264" y="251460"/>
                </a:lnTo>
                <a:lnTo>
                  <a:pt x="201168" y="245364"/>
                </a:lnTo>
                <a:lnTo>
                  <a:pt x="214884" y="245364"/>
                </a:lnTo>
                <a:lnTo>
                  <a:pt x="214884" y="251460"/>
                </a:lnTo>
                <a:close/>
              </a:path>
              <a:path w="215265" h="304800">
                <a:moveTo>
                  <a:pt x="13716" y="303276"/>
                </a:moveTo>
                <a:lnTo>
                  <a:pt x="9144" y="291083"/>
                </a:lnTo>
                <a:lnTo>
                  <a:pt x="23349" y="291083"/>
                </a:lnTo>
                <a:lnTo>
                  <a:pt x="13716" y="303276"/>
                </a:lnTo>
                <a:close/>
              </a:path>
              <a:path w="215265" h="304800">
                <a:moveTo>
                  <a:pt x="213360" y="303276"/>
                </a:moveTo>
                <a:lnTo>
                  <a:pt x="13716" y="303276"/>
                </a:lnTo>
                <a:lnTo>
                  <a:pt x="23349" y="291083"/>
                </a:lnTo>
                <a:lnTo>
                  <a:pt x="201168" y="291083"/>
                </a:lnTo>
                <a:lnTo>
                  <a:pt x="201168" y="298704"/>
                </a:lnTo>
                <a:lnTo>
                  <a:pt x="214884" y="298704"/>
                </a:lnTo>
                <a:lnTo>
                  <a:pt x="214884" y="301752"/>
                </a:lnTo>
                <a:lnTo>
                  <a:pt x="213360" y="303276"/>
                </a:lnTo>
                <a:close/>
              </a:path>
              <a:path w="215265" h="304800">
                <a:moveTo>
                  <a:pt x="214884" y="298704"/>
                </a:moveTo>
                <a:lnTo>
                  <a:pt x="201168" y="298704"/>
                </a:lnTo>
                <a:lnTo>
                  <a:pt x="207264" y="291083"/>
                </a:lnTo>
                <a:lnTo>
                  <a:pt x="214884" y="291083"/>
                </a:lnTo>
                <a:lnTo>
                  <a:pt x="214884" y="298704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52079" y="1968561"/>
            <a:ext cx="49606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indent="-274955">
              <a:lnSpc>
                <a:spcPct val="100000"/>
              </a:lnSpc>
              <a:spcBef>
                <a:spcPts val="105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000" b="1" dirty="0">
                <a:solidFill>
                  <a:srgbClr val="DFE6CF"/>
                </a:solidFill>
                <a:latin typeface="Tw Cen MT"/>
                <a:cs typeface="Tw Cen MT"/>
              </a:rPr>
              <a:t>Farmers Market </a:t>
            </a:r>
            <a:r>
              <a:rPr sz="2000" b="1" spc="-5" dirty="0">
                <a:solidFill>
                  <a:srgbClr val="DFE6CF"/>
                </a:solidFill>
                <a:latin typeface="Tw Cen MT"/>
                <a:cs typeface="Tw Cen MT"/>
              </a:rPr>
              <a:t>visualisation-New </a:t>
            </a:r>
            <a:r>
              <a:rPr sz="2000" b="1" spc="-45" dirty="0">
                <a:solidFill>
                  <a:srgbClr val="DFE6CF"/>
                </a:solidFill>
                <a:latin typeface="Tw Cen MT"/>
                <a:cs typeface="Tw Cen MT"/>
              </a:rPr>
              <a:t>York</a:t>
            </a:r>
            <a:r>
              <a:rPr sz="2000" b="1" spc="3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b="1" spc="-10" dirty="0">
                <a:solidFill>
                  <a:srgbClr val="DFE6CF"/>
                </a:solidFill>
                <a:latin typeface="Tw Cen MT"/>
                <a:cs typeface="Tw Cen MT"/>
              </a:rPr>
              <a:t>City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56816" y="2407920"/>
            <a:ext cx="6922007" cy="41239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3406140" y="1301496"/>
            <a:ext cx="3217163" cy="3154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65035" y="1473708"/>
            <a:ext cx="141732" cy="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056120" y="1309116"/>
            <a:ext cx="210312" cy="3073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08592" y="1967006"/>
            <a:ext cx="7942580" cy="3536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8275" indent="-274320" algn="just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</a:tabLst>
            </a:pPr>
            <a:r>
              <a:rPr sz="2400" b="1" spc="15" dirty="0">
                <a:solidFill>
                  <a:srgbClr val="DFE6CF"/>
                </a:solidFill>
                <a:latin typeface="Tw Cen MT"/>
                <a:cs typeface="Tw Cen MT"/>
              </a:rPr>
              <a:t>Data </a:t>
            </a:r>
            <a:r>
              <a:rPr sz="2400" b="1" dirty="0">
                <a:solidFill>
                  <a:srgbClr val="DFE6CF"/>
                </a:solidFill>
                <a:latin typeface="Tw Cen MT"/>
                <a:cs typeface="Tw Cen MT"/>
              </a:rPr>
              <a:t>3 : </a:t>
            </a:r>
            <a:r>
              <a:rPr sz="2400" spc="-85" dirty="0">
                <a:solidFill>
                  <a:srgbClr val="DFE6CF"/>
                </a:solidFill>
                <a:latin typeface="Tw Cen MT"/>
                <a:cs typeface="Tw Cen MT"/>
              </a:rPr>
              <a:t>To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analyize </a:t>
            </a:r>
            <a:r>
              <a:rPr sz="2400" spc="-15" dirty="0">
                <a:solidFill>
                  <a:srgbClr val="DFE6CF"/>
                </a:solidFill>
                <a:latin typeface="Tw Cen MT"/>
                <a:cs typeface="Tw Cen MT"/>
              </a:rPr>
              <a:t>New </a:t>
            </a:r>
            <a:r>
              <a:rPr sz="2400" spc="-40" dirty="0">
                <a:solidFill>
                  <a:srgbClr val="DFE6CF"/>
                </a:solidFill>
                <a:latin typeface="Tw Cen MT"/>
                <a:cs typeface="Tw Cen MT"/>
              </a:rPr>
              <a:t>York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city </a:t>
            </a:r>
            <a:r>
              <a:rPr sz="2400" spc="-20" dirty="0">
                <a:solidFill>
                  <a:srgbClr val="DFE6CF"/>
                </a:solidFill>
                <a:latin typeface="Tw Cen MT"/>
                <a:cs typeface="Tw Cen MT"/>
              </a:rPr>
              <a:t>Population,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Demographics  and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Cuisine ,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scrapped the data </a:t>
            </a:r>
            <a:r>
              <a:rPr sz="2400" spc="-15" dirty="0">
                <a:solidFill>
                  <a:srgbClr val="DFE6CF"/>
                </a:solidFill>
                <a:latin typeface="Tw Cen MT"/>
                <a:cs typeface="Tw Cen MT"/>
              </a:rPr>
              <a:t>from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Wikipedia </a:t>
            </a:r>
            <a:r>
              <a:rPr sz="2400" spc="-15" dirty="0">
                <a:solidFill>
                  <a:srgbClr val="DFE6CF"/>
                </a:solidFill>
                <a:latin typeface="Tw Cen MT"/>
                <a:cs typeface="Tw Cen MT"/>
              </a:rPr>
              <a:t>pages given  above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in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2400" spc="-10" dirty="0">
                <a:solidFill>
                  <a:srgbClr val="DFE6CF"/>
                </a:solidFill>
                <a:latin typeface="Tw Cen MT"/>
                <a:cs typeface="Tw Cen MT"/>
              </a:rPr>
              <a:t>data</a:t>
            </a:r>
            <a:r>
              <a:rPr sz="2400" spc="4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section.</a:t>
            </a:r>
            <a:endParaRPr sz="2400">
              <a:latin typeface="Tw Cen MT"/>
              <a:cs typeface="Tw Cen MT"/>
            </a:endParaRPr>
          </a:p>
          <a:p>
            <a:pPr marL="286385" indent="-274320" algn="just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</a:tabLst>
            </a:pPr>
            <a:r>
              <a:rPr sz="2400" spc="-100" dirty="0">
                <a:solidFill>
                  <a:srgbClr val="DFE6CF"/>
                </a:solidFill>
                <a:latin typeface="Tw Cen MT"/>
                <a:cs typeface="Tw Cen MT"/>
              </a:rPr>
              <a:t>We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used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BeautifulSoup </a:t>
            </a:r>
            <a:r>
              <a:rPr sz="2400" spc="-20" dirty="0">
                <a:solidFill>
                  <a:srgbClr val="DFE6CF"/>
                </a:solidFill>
                <a:latin typeface="Tw Cen MT"/>
                <a:cs typeface="Tw Cen MT"/>
              </a:rPr>
              <a:t>python</a:t>
            </a:r>
            <a:r>
              <a:rPr sz="2400" spc="7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spc="-25" dirty="0">
                <a:solidFill>
                  <a:srgbClr val="DFE6CF"/>
                </a:solidFill>
                <a:latin typeface="Tw Cen MT"/>
                <a:cs typeface="Tw Cen MT"/>
              </a:rPr>
              <a:t>library.</a:t>
            </a:r>
            <a:endParaRPr sz="2400">
              <a:latin typeface="Tw Cen MT"/>
              <a:cs typeface="Tw Cen MT"/>
            </a:endParaRPr>
          </a:p>
          <a:p>
            <a:pPr marL="286385" marR="5080" indent="-274320" algn="just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</a:tabLst>
            </a:pP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Beautiful Soup is a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Python package </a:t>
            </a:r>
            <a:r>
              <a:rPr sz="2400" spc="-20" dirty="0">
                <a:solidFill>
                  <a:srgbClr val="DFE6CF"/>
                </a:solidFill>
                <a:latin typeface="Tw Cen MT"/>
                <a:cs typeface="Tw Cen MT"/>
              </a:rPr>
              <a:t>for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parsing HTML and XML  documents (including having malformed </a:t>
            </a:r>
            <a:r>
              <a:rPr sz="2400" spc="-15" dirty="0">
                <a:solidFill>
                  <a:srgbClr val="DFE6CF"/>
                </a:solidFill>
                <a:latin typeface="Tw Cen MT"/>
                <a:cs typeface="Tw Cen MT"/>
              </a:rPr>
              <a:t>markup, </a:t>
            </a:r>
            <a:r>
              <a:rPr sz="2400" spc="-10" dirty="0">
                <a:solidFill>
                  <a:srgbClr val="DFE6CF"/>
                </a:solidFill>
                <a:latin typeface="Tw Cen MT"/>
                <a:cs typeface="Tw Cen MT"/>
              </a:rPr>
              <a:t>i.e.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non-closed  </a:t>
            </a:r>
            <a:r>
              <a:rPr sz="2400" spc="-10" dirty="0">
                <a:solidFill>
                  <a:srgbClr val="DFE6CF"/>
                </a:solidFill>
                <a:latin typeface="Tw Cen MT"/>
                <a:cs typeface="Tw Cen MT"/>
              </a:rPr>
              <a:t>tags,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so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named after tag</a:t>
            </a:r>
            <a:r>
              <a:rPr sz="2400" spc="-1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soup).</a:t>
            </a:r>
            <a:endParaRPr sz="2400">
              <a:latin typeface="Tw Cen MT"/>
              <a:cs typeface="Tw Cen MT"/>
            </a:endParaRPr>
          </a:p>
          <a:p>
            <a:pPr marL="286385" marR="301625" indent="-274320" algn="just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</a:tabLst>
            </a:pP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It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creates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a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parse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tree </a:t>
            </a:r>
            <a:r>
              <a:rPr sz="2400" spc="-15" dirty="0">
                <a:solidFill>
                  <a:srgbClr val="DFE6CF"/>
                </a:solidFill>
                <a:latin typeface="Tw Cen MT"/>
                <a:cs typeface="Tw Cen MT"/>
              </a:rPr>
              <a:t>for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parsed </a:t>
            </a:r>
            <a:r>
              <a:rPr sz="2400" spc="-15" dirty="0">
                <a:solidFill>
                  <a:srgbClr val="DFE6CF"/>
                </a:solidFill>
                <a:latin typeface="Tw Cen MT"/>
                <a:cs typeface="Tw Cen MT"/>
              </a:rPr>
              <a:t>pages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that </a:t>
            </a:r>
            <a:r>
              <a:rPr sz="2400" spc="-10" dirty="0">
                <a:solidFill>
                  <a:srgbClr val="DFE6CF"/>
                </a:solidFill>
                <a:latin typeface="Tw Cen MT"/>
                <a:cs typeface="Tw Cen MT"/>
              </a:rPr>
              <a:t>can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be used to  </a:t>
            </a:r>
            <a:r>
              <a:rPr sz="2400" spc="-20" dirty="0">
                <a:solidFill>
                  <a:srgbClr val="DFE6CF"/>
                </a:solidFill>
                <a:latin typeface="Tw Cen MT"/>
                <a:cs typeface="Tw Cen MT"/>
              </a:rPr>
              <a:t>extract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data </a:t>
            </a:r>
            <a:r>
              <a:rPr sz="2400" spc="-15" dirty="0">
                <a:solidFill>
                  <a:srgbClr val="DFE6CF"/>
                </a:solidFill>
                <a:latin typeface="Tw Cen MT"/>
                <a:cs typeface="Tw Cen MT"/>
              </a:rPr>
              <a:t>from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HTML, </a:t>
            </a:r>
            <a:r>
              <a:rPr sz="2400" spc="15" dirty="0">
                <a:solidFill>
                  <a:srgbClr val="DFE6CF"/>
                </a:solidFill>
                <a:latin typeface="Tw Cen MT"/>
                <a:cs typeface="Tw Cen MT"/>
              </a:rPr>
              <a:t>which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is useful </a:t>
            </a:r>
            <a:r>
              <a:rPr sz="2400" spc="-15" dirty="0">
                <a:solidFill>
                  <a:srgbClr val="DFE6CF"/>
                </a:solidFill>
                <a:latin typeface="Tw Cen MT"/>
                <a:cs typeface="Tw Cen MT"/>
              </a:rPr>
              <a:t>for </a:t>
            </a:r>
            <a:r>
              <a:rPr sz="2400" spc="-40" dirty="0">
                <a:solidFill>
                  <a:srgbClr val="DFE6CF"/>
                </a:solidFill>
                <a:latin typeface="Tw Cen MT"/>
                <a:cs typeface="Tw Cen MT"/>
              </a:rPr>
              <a:t>web</a:t>
            </a:r>
            <a:r>
              <a:rPr sz="2400" spc="2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spc="-10" dirty="0">
                <a:solidFill>
                  <a:srgbClr val="DFE6CF"/>
                </a:solidFill>
                <a:latin typeface="Tw Cen MT"/>
                <a:cs typeface="Tw Cen MT"/>
              </a:rPr>
              <a:t>scraping</a:t>
            </a:r>
            <a:endParaRPr sz="24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27404" y="1348740"/>
            <a:ext cx="2872739" cy="2819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15967" y="1484375"/>
            <a:ext cx="222504" cy="640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61916" y="1354836"/>
            <a:ext cx="188975" cy="2730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86528" y="1501139"/>
            <a:ext cx="128016" cy="655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51703" y="1347216"/>
            <a:ext cx="3630168" cy="3550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26861" y="2000492"/>
            <a:ext cx="7926705" cy="2659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634" indent="-274955" algn="just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Font typeface="Arial"/>
              <a:buChar char="•"/>
              <a:tabLst>
                <a:tab pos="287655" algn="l"/>
              </a:tabLst>
            </a:pPr>
            <a:r>
              <a:rPr sz="1800" spc="-5" dirty="0">
                <a:solidFill>
                  <a:srgbClr val="DFE6CF"/>
                </a:solidFill>
                <a:latin typeface="Tw Cen MT"/>
                <a:cs typeface="Tw Cen MT"/>
              </a:rPr>
              <a:t>Manhattan </a:t>
            </a:r>
            <a:r>
              <a:rPr sz="1800" spc="-10" dirty="0">
                <a:solidFill>
                  <a:srgbClr val="DFE6CF"/>
                </a:solidFill>
                <a:latin typeface="Tw Cen MT"/>
                <a:cs typeface="Tw Cen MT"/>
              </a:rPr>
              <a:t>(New </a:t>
            </a:r>
            <a:r>
              <a:rPr sz="1800" spc="-25" dirty="0">
                <a:solidFill>
                  <a:srgbClr val="DFE6CF"/>
                </a:solidFill>
                <a:latin typeface="Tw Cen MT"/>
                <a:cs typeface="Tw Cen MT"/>
              </a:rPr>
              <a:t>York </a:t>
            </a:r>
            <a:r>
              <a:rPr sz="1800" dirty="0">
                <a:solidFill>
                  <a:srgbClr val="DFE6CF"/>
                </a:solidFill>
                <a:latin typeface="Tw Cen MT"/>
                <a:cs typeface="Tw Cen MT"/>
              </a:rPr>
              <a:t>County) is </a:t>
            </a:r>
            <a:r>
              <a:rPr sz="1800" spc="-5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1800" spc="-10" dirty="0">
                <a:solidFill>
                  <a:srgbClr val="DFE6CF"/>
                </a:solidFill>
                <a:latin typeface="Tw Cen MT"/>
                <a:cs typeface="Tw Cen MT"/>
              </a:rPr>
              <a:t>geographically </a:t>
            </a:r>
            <a:r>
              <a:rPr sz="1800" spc="-5" dirty="0">
                <a:solidFill>
                  <a:srgbClr val="DFE6CF"/>
                </a:solidFill>
                <a:latin typeface="Tw Cen MT"/>
                <a:cs typeface="Tw Cen MT"/>
              </a:rPr>
              <a:t>smallest </a:t>
            </a:r>
            <a:r>
              <a:rPr sz="1800" dirty="0">
                <a:solidFill>
                  <a:srgbClr val="DFE6CF"/>
                </a:solidFill>
                <a:latin typeface="Tw Cen MT"/>
                <a:cs typeface="Tw Cen MT"/>
              </a:rPr>
              <a:t>and </a:t>
            </a:r>
            <a:r>
              <a:rPr sz="1800" spc="-5" dirty="0">
                <a:solidFill>
                  <a:srgbClr val="DFE6CF"/>
                </a:solidFill>
                <a:latin typeface="Tw Cen MT"/>
                <a:cs typeface="Tw Cen MT"/>
              </a:rPr>
              <a:t>most </a:t>
            </a:r>
            <a:r>
              <a:rPr sz="1800" dirty="0">
                <a:solidFill>
                  <a:srgbClr val="DFE6CF"/>
                </a:solidFill>
                <a:latin typeface="Tw Cen MT"/>
                <a:cs typeface="Tw Cen MT"/>
              </a:rPr>
              <a:t>densely  </a:t>
            </a:r>
            <a:r>
              <a:rPr sz="1800" spc="-5" dirty="0">
                <a:solidFill>
                  <a:srgbClr val="DFE6CF"/>
                </a:solidFill>
                <a:latin typeface="Tw Cen MT"/>
                <a:cs typeface="Tw Cen MT"/>
              </a:rPr>
              <a:t>populated</a:t>
            </a:r>
            <a:r>
              <a:rPr sz="1800" spc="-4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DFE6CF"/>
                </a:solidFill>
                <a:latin typeface="Tw Cen MT"/>
                <a:cs typeface="Tw Cen MT"/>
              </a:rPr>
              <a:t>borough.</a:t>
            </a:r>
            <a:endParaRPr sz="1800">
              <a:latin typeface="Tw Cen MT"/>
              <a:cs typeface="Tw Cen MT"/>
            </a:endParaRPr>
          </a:p>
          <a:p>
            <a:pPr marL="287020" marR="144780" indent="-274955" algn="just">
              <a:lnSpc>
                <a:spcPct val="100000"/>
              </a:lnSpc>
              <a:spcBef>
                <a:spcPts val="430"/>
              </a:spcBef>
              <a:buClr>
                <a:srgbClr val="ACC1C8"/>
              </a:buClr>
              <a:buFont typeface="Arial"/>
              <a:buChar char="•"/>
              <a:tabLst>
                <a:tab pos="287655" algn="l"/>
              </a:tabLst>
            </a:pPr>
            <a:r>
              <a:rPr sz="1800" spc="-5" dirty="0">
                <a:solidFill>
                  <a:srgbClr val="DFE6CF"/>
                </a:solidFill>
                <a:latin typeface="Tw Cen MT"/>
                <a:cs typeface="Tw Cen MT"/>
              </a:rPr>
              <a:t>Manhattan's </a:t>
            </a:r>
            <a:r>
              <a:rPr sz="1800" spc="-10" dirty="0">
                <a:solidFill>
                  <a:srgbClr val="DFE6CF"/>
                </a:solidFill>
                <a:latin typeface="Tw Cen MT"/>
                <a:cs typeface="Tw Cen MT"/>
              </a:rPr>
              <a:t>(New </a:t>
            </a:r>
            <a:r>
              <a:rPr sz="1800" spc="-25" dirty="0">
                <a:solidFill>
                  <a:srgbClr val="DFE6CF"/>
                </a:solidFill>
                <a:latin typeface="Tw Cen MT"/>
                <a:cs typeface="Tw Cen MT"/>
              </a:rPr>
              <a:t>York </a:t>
            </a:r>
            <a:r>
              <a:rPr sz="1800" spc="-5" dirty="0">
                <a:solidFill>
                  <a:srgbClr val="DFE6CF"/>
                </a:solidFill>
                <a:latin typeface="Tw Cen MT"/>
                <a:cs typeface="Tw Cen MT"/>
              </a:rPr>
              <a:t>County's) population </a:t>
            </a:r>
            <a:r>
              <a:rPr sz="1800" dirty="0">
                <a:solidFill>
                  <a:srgbClr val="DFE6CF"/>
                </a:solidFill>
                <a:latin typeface="Tw Cen MT"/>
                <a:cs typeface="Tw Cen MT"/>
              </a:rPr>
              <a:t>density of 72,033 people per square  mile </a:t>
            </a:r>
            <a:r>
              <a:rPr sz="1800" spc="-5" dirty="0">
                <a:solidFill>
                  <a:srgbClr val="DFE6CF"/>
                </a:solidFill>
                <a:latin typeface="Tw Cen MT"/>
                <a:cs typeface="Tw Cen MT"/>
              </a:rPr>
              <a:t>(27,812/km²) </a:t>
            </a:r>
            <a:r>
              <a:rPr sz="1800" dirty="0">
                <a:solidFill>
                  <a:srgbClr val="DFE6CF"/>
                </a:solidFill>
                <a:latin typeface="Tw Cen MT"/>
                <a:cs typeface="Tw Cen MT"/>
              </a:rPr>
              <a:t>in 2015 </a:t>
            </a:r>
            <a:r>
              <a:rPr sz="1800" spc="-10" dirty="0">
                <a:solidFill>
                  <a:srgbClr val="DFE6CF"/>
                </a:solidFill>
                <a:latin typeface="Tw Cen MT"/>
                <a:cs typeface="Tw Cen MT"/>
              </a:rPr>
              <a:t>makes </a:t>
            </a:r>
            <a:r>
              <a:rPr sz="1800" dirty="0">
                <a:solidFill>
                  <a:srgbClr val="DFE6CF"/>
                </a:solidFill>
                <a:latin typeface="Tw Cen MT"/>
                <a:cs typeface="Tw Cen MT"/>
              </a:rPr>
              <a:t>it </a:t>
            </a:r>
            <a:r>
              <a:rPr sz="1800" spc="-5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1800" dirty="0">
                <a:solidFill>
                  <a:srgbClr val="DFE6CF"/>
                </a:solidFill>
                <a:latin typeface="Tw Cen MT"/>
                <a:cs typeface="Tw Cen MT"/>
              </a:rPr>
              <a:t>highest of </a:t>
            </a:r>
            <a:r>
              <a:rPr sz="1800" spc="-15" dirty="0">
                <a:solidFill>
                  <a:srgbClr val="DFE6CF"/>
                </a:solidFill>
                <a:latin typeface="Tw Cen MT"/>
                <a:cs typeface="Tw Cen MT"/>
              </a:rPr>
              <a:t>any </a:t>
            </a:r>
            <a:r>
              <a:rPr sz="1800" dirty="0">
                <a:solidFill>
                  <a:srgbClr val="DFE6CF"/>
                </a:solidFill>
                <a:latin typeface="Tw Cen MT"/>
                <a:cs typeface="Tw Cen MT"/>
              </a:rPr>
              <a:t>county in </a:t>
            </a:r>
            <a:r>
              <a:rPr sz="1800" spc="5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1800" dirty="0">
                <a:solidFill>
                  <a:srgbClr val="DFE6CF"/>
                </a:solidFill>
                <a:latin typeface="Tw Cen MT"/>
                <a:cs typeface="Tw Cen MT"/>
              </a:rPr>
              <a:t>United States  </a:t>
            </a:r>
            <a:r>
              <a:rPr sz="1800" spc="-5" dirty="0">
                <a:solidFill>
                  <a:srgbClr val="DFE6CF"/>
                </a:solidFill>
                <a:latin typeface="Tw Cen MT"/>
                <a:cs typeface="Tw Cen MT"/>
              </a:rPr>
              <a:t>and </a:t>
            </a:r>
            <a:r>
              <a:rPr sz="1800" dirty="0">
                <a:solidFill>
                  <a:srgbClr val="DFE6CF"/>
                </a:solidFill>
                <a:latin typeface="Tw Cen MT"/>
                <a:cs typeface="Tw Cen MT"/>
              </a:rPr>
              <a:t>higher </a:t>
            </a:r>
            <a:r>
              <a:rPr sz="1800" spc="-5" dirty="0">
                <a:solidFill>
                  <a:srgbClr val="DFE6CF"/>
                </a:solidFill>
                <a:latin typeface="Tw Cen MT"/>
                <a:cs typeface="Tw Cen MT"/>
              </a:rPr>
              <a:t>than the </a:t>
            </a:r>
            <a:r>
              <a:rPr sz="1800" dirty="0">
                <a:solidFill>
                  <a:srgbClr val="DFE6CF"/>
                </a:solidFill>
                <a:latin typeface="Tw Cen MT"/>
                <a:cs typeface="Tw Cen MT"/>
              </a:rPr>
              <a:t>density of </a:t>
            </a:r>
            <a:r>
              <a:rPr sz="1800" spc="-15" dirty="0">
                <a:solidFill>
                  <a:srgbClr val="DFE6CF"/>
                </a:solidFill>
                <a:latin typeface="Tw Cen MT"/>
                <a:cs typeface="Tw Cen MT"/>
              </a:rPr>
              <a:t>any </a:t>
            </a:r>
            <a:r>
              <a:rPr sz="1800" dirty="0">
                <a:solidFill>
                  <a:srgbClr val="DFE6CF"/>
                </a:solidFill>
                <a:latin typeface="Tw Cen MT"/>
                <a:cs typeface="Tw Cen MT"/>
              </a:rPr>
              <a:t>individual American</a:t>
            </a:r>
            <a:r>
              <a:rPr sz="1800" spc="-4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1800" spc="-25" dirty="0">
                <a:solidFill>
                  <a:srgbClr val="DFE6CF"/>
                </a:solidFill>
                <a:latin typeface="Tw Cen MT"/>
                <a:cs typeface="Tw Cen MT"/>
              </a:rPr>
              <a:t>city.</a:t>
            </a:r>
            <a:endParaRPr sz="1800">
              <a:latin typeface="Tw Cen MT"/>
              <a:cs typeface="Tw Cen MT"/>
            </a:endParaRPr>
          </a:p>
          <a:p>
            <a:pPr marL="287020" marR="5080" indent="-274955">
              <a:lnSpc>
                <a:spcPct val="100000"/>
              </a:lnSpc>
              <a:spcBef>
                <a:spcPts val="430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655" algn="l"/>
              </a:tabLst>
            </a:pPr>
            <a:r>
              <a:rPr sz="1800" spc="-10" dirty="0">
                <a:solidFill>
                  <a:srgbClr val="DFE6CF"/>
                </a:solidFill>
                <a:latin typeface="Tw Cen MT"/>
                <a:cs typeface="Tw Cen MT"/>
              </a:rPr>
              <a:t>Brooklyn </a:t>
            </a:r>
            <a:r>
              <a:rPr sz="1800" dirty="0">
                <a:solidFill>
                  <a:srgbClr val="DFE6CF"/>
                </a:solidFill>
                <a:latin typeface="Tw Cen MT"/>
                <a:cs typeface="Tw Cen MT"/>
              </a:rPr>
              <a:t>(Kings County), on </a:t>
            </a:r>
            <a:r>
              <a:rPr sz="1800" spc="-5" dirty="0">
                <a:solidFill>
                  <a:srgbClr val="DFE6CF"/>
                </a:solidFill>
                <a:latin typeface="Tw Cen MT"/>
                <a:cs typeface="Tw Cen MT"/>
              </a:rPr>
              <a:t>the western tip </a:t>
            </a:r>
            <a:r>
              <a:rPr sz="1800" dirty="0">
                <a:solidFill>
                  <a:srgbClr val="DFE6CF"/>
                </a:solidFill>
                <a:latin typeface="Tw Cen MT"/>
                <a:cs typeface="Tw Cen MT"/>
              </a:rPr>
              <a:t>of </a:t>
            </a:r>
            <a:r>
              <a:rPr sz="1800" spc="-5" dirty="0">
                <a:solidFill>
                  <a:srgbClr val="DFE6CF"/>
                </a:solidFill>
                <a:latin typeface="Tw Cen MT"/>
                <a:cs typeface="Tw Cen MT"/>
              </a:rPr>
              <a:t>Long </a:t>
            </a:r>
            <a:r>
              <a:rPr sz="1800" dirty="0">
                <a:solidFill>
                  <a:srgbClr val="DFE6CF"/>
                </a:solidFill>
                <a:latin typeface="Tw Cen MT"/>
                <a:cs typeface="Tw Cen MT"/>
              </a:rPr>
              <a:t>Island, is </a:t>
            </a:r>
            <a:r>
              <a:rPr sz="1800" spc="-5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1800" dirty="0">
                <a:solidFill>
                  <a:srgbClr val="DFE6CF"/>
                </a:solidFill>
                <a:latin typeface="Tw Cen MT"/>
                <a:cs typeface="Tw Cen MT"/>
              </a:rPr>
              <a:t>city's </a:t>
            </a:r>
            <a:r>
              <a:rPr sz="1800" spc="-5" dirty="0">
                <a:solidFill>
                  <a:srgbClr val="DFE6CF"/>
                </a:solidFill>
                <a:latin typeface="Tw Cen MT"/>
                <a:cs typeface="Tw Cen MT"/>
              </a:rPr>
              <a:t>most populous  borough.</a:t>
            </a:r>
            <a:endParaRPr sz="1800">
              <a:latin typeface="Tw Cen MT"/>
              <a:cs typeface="Tw Cen MT"/>
            </a:endParaRPr>
          </a:p>
          <a:p>
            <a:pPr marL="287020" marR="1257300" indent="-274955">
              <a:lnSpc>
                <a:spcPct val="100000"/>
              </a:lnSpc>
              <a:spcBef>
                <a:spcPts val="434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655" algn="l"/>
              </a:tabLst>
            </a:pPr>
            <a:r>
              <a:rPr sz="1800" spc="-5" dirty="0">
                <a:solidFill>
                  <a:srgbClr val="DFE6CF"/>
                </a:solidFill>
                <a:latin typeface="Tw Cen MT"/>
                <a:cs typeface="Tw Cen MT"/>
              </a:rPr>
              <a:t>Queens </a:t>
            </a:r>
            <a:r>
              <a:rPr sz="1800" dirty="0">
                <a:solidFill>
                  <a:srgbClr val="DFE6CF"/>
                </a:solidFill>
                <a:latin typeface="Tw Cen MT"/>
                <a:cs typeface="Tw Cen MT"/>
              </a:rPr>
              <a:t>(Queens County), on Long </a:t>
            </a:r>
            <a:r>
              <a:rPr sz="1800" spc="-5" dirty="0">
                <a:solidFill>
                  <a:srgbClr val="DFE6CF"/>
                </a:solidFill>
                <a:latin typeface="Tw Cen MT"/>
                <a:cs typeface="Tw Cen MT"/>
              </a:rPr>
              <a:t>Island </a:t>
            </a:r>
            <a:r>
              <a:rPr sz="1800" spc="5" dirty="0">
                <a:solidFill>
                  <a:srgbClr val="DFE6CF"/>
                </a:solidFill>
                <a:latin typeface="Tw Cen MT"/>
                <a:cs typeface="Tw Cen MT"/>
              </a:rPr>
              <a:t>north </a:t>
            </a:r>
            <a:r>
              <a:rPr sz="1800" dirty="0">
                <a:solidFill>
                  <a:srgbClr val="DFE6CF"/>
                </a:solidFill>
                <a:latin typeface="Tw Cen MT"/>
                <a:cs typeface="Tw Cen MT"/>
              </a:rPr>
              <a:t>and </a:t>
            </a:r>
            <a:r>
              <a:rPr sz="1800" spc="-5" dirty="0">
                <a:solidFill>
                  <a:srgbClr val="DFE6CF"/>
                </a:solidFill>
                <a:latin typeface="Tw Cen MT"/>
                <a:cs typeface="Tw Cen MT"/>
              </a:rPr>
              <a:t>east </a:t>
            </a:r>
            <a:r>
              <a:rPr sz="1800" dirty="0">
                <a:solidFill>
                  <a:srgbClr val="DFE6CF"/>
                </a:solidFill>
                <a:latin typeface="Tw Cen MT"/>
                <a:cs typeface="Tw Cen MT"/>
              </a:rPr>
              <a:t>of </a:t>
            </a:r>
            <a:r>
              <a:rPr sz="1800" spc="-5" dirty="0">
                <a:solidFill>
                  <a:srgbClr val="DFE6CF"/>
                </a:solidFill>
                <a:latin typeface="Tw Cen MT"/>
                <a:cs typeface="Tw Cen MT"/>
              </a:rPr>
              <a:t>Brooklyn, </a:t>
            </a:r>
            <a:r>
              <a:rPr sz="1800" dirty="0">
                <a:solidFill>
                  <a:srgbClr val="DFE6CF"/>
                </a:solidFill>
                <a:latin typeface="Tw Cen MT"/>
                <a:cs typeface="Tw Cen MT"/>
              </a:rPr>
              <a:t>is  </a:t>
            </a:r>
            <a:r>
              <a:rPr sz="1800" spc="-5" dirty="0">
                <a:solidFill>
                  <a:srgbClr val="DFE6CF"/>
                </a:solidFill>
                <a:latin typeface="Tw Cen MT"/>
                <a:cs typeface="Tw Cen MT"/>
              </a:rPr>
              <a:t>geographically </a:t>
            </a:r>
            <a:r>
              <a:rPr sz="1800" spc="5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1800" spc="-10" dirty="0">
                <a:solidFill>
                  <a:srgbClr val="DFE6CF"/>
                </a:solidFill>
                <a:latin typeface="Tw Cen MT"/>
                <a:cs typeface="Tw Cen MT"/>
              </a:rPr>
              <a:t>largest</a:t>
            </a:r>
            <a:r>
              <a:rPr sz="1800" spc="-6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DFE6CF"/>
                </a:solidFill>
                <a:latin typeface="Tw Cen MT"/>
                <a:cs typeface="Tw Cen MT"/>
              </a:rPr>
              <a:t>borough.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73224" y="4709159"/>
            <a:ext cx="6551675" cy="23332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25880" y="1394459"/>
            <a:ext cx="2516123" cy="246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54780" y="1542288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>
                <a:moveTo>
                  <a:pt x="0" y="0"/>
                </a:moveTo>
                <a:lnTo>
                  <a:pt x="181355" y="0"/>
                </a:lnTo>
              </a:path>
            </a:pathLst>
          </a:custGeom>
          <a:ln w="42672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48684" y="1513331"/>
            <a:ext cx="193675" cy="56515"/>
          </a:xfrm>
          <a:custGeom>
            <a:avLst/>
            <a:gdLst/>
            <a:ahLst/>
            <a:cxnLst/>
            <a:rect l="l" t="t" r="r" b="b"/>
            <a:pathLst>
              <a:path w="193675" h="56515">
                <a:moveTo>
                  <a:pt x="190500" y="56388"/>
                </a:moveTo>
                <a:lnTo>
                  <a:pt x="3048" y="56388"/>
                </a:lnTo>
                <a:lnTo>
                  <a:pt x="0" y="53340"/>
                </a:lnTo>
                <a:lnTo>
                  <a:pt x="0" y="3048"/>
                </a:lnTo>
                <a:lnTo>
                  <a:pt x="3048" y="0"/>
                </a:lnTo>
                <a:lnTo>
                  <a:pt x="190500" y="0"/>
                </a:lnTo>
                <a:lnTo>
                  <a:pt x="193548" y="3048"/>
                </a:lnTo>
                <a:lnTo>
                  <a:pt x="193548" y="7620"/>
                </a:lnTo>
                <a:lnTo>
                  <a:pt x="13716" y="7620"/>
                </a:lnTo>
                <a:lnTo>
                  <a:pt x="6096" y="13716"/>
                </a:lnTo>
                <a:lnTo>
                  <a:pt x="13716" y="13716"/>
                </a:lnTo>
                <a:lnTo>
                  <a:pt x="13716" y="42672"/>
                </a:lnTo>
                <a:lnTo>
                  <a:pt x="6096" y="42672"/>
                </a:lnTo>
                <a:lnTo>
                  <a:pt x="13716" y="50292"/>
                </a:lnTo>
                <a:lnTo>
                  <a:pt x="193548" y="50292"/>
                </a:lnTo>
                <a:lnTo>
                  <a:pt x="193548" y="53340"/>
                </a:lnTo>
                <a:lnTo>
                  <a:pt x="190500" y="56388"/>
                </a:lnTo>
                <a:close/>
              </a:path>
              <a:path w="193675" h="56515">
                <a:moveTo>
                  <a:pt x="13716" y="13716"/>
                </a:moveTo>
                <a:lnTo>
                  <a:pt x="6096" y="13716"/>
                </a:lnTo>
                <a:lnTo>
                  <a:pt x="13716" y="7620"/>
                </a:lnTo>
                <a:lnTo>
                  <a:pt x="13716" y="13716"/>
                </a:lnTo>
                <a:close/>
              </a:path>
              <a:path w="193675" h="56515">
                <a:moveTo>
                  <a:pt x="179831" y="13716"/>
                </a:moveTo>
                <a:lnTo>
                  <a:pt x="13716" y="13716"/>
                </a:lnTo>
                <a:lnTo>
                  <a:pt x="13716" y="7620"/>
                </a:lnTo>
                <a:lnTo>
                  <a:pt x="179831" y="7620"/>
                </a:lnTo>
                <a:lnTo>
                  <a:pt x="179831" y="13716"/>
                </a:lnTo>
                <a:close/>
              </a:path>
              <a:path w="193675" h="56515">
                <a:moveTo>
                  <a:pt x="179831" y="50292"/>
                </a:moveTo>
                <a:lnTo>
                  <a:pt x="179831" y="7620"/>
                </a:lnTo>
                <a:lnTo>
                  <a:pt x="187452" y="13716"/>
                </a:lnTo>
                <a:lnTo>
                  <a:pt x="193548" y="13716"/>
                </a:lnTo>
                <a:lnTo>
                  <a:pt x="193548" y="42672"/>
                </a:lnTo>
                <a:lnTo>
                  <a:pt x="187452" y="42672"/>
                </a:lnTo>
                <a:lnTo>
                  <a:pt x="179831" y="50292"/>
                </a:lnTo>
                <a:close/>
              </a:path>
              <a:path w="193675" h="56515">
                <a:moveTo>
                  <a:pt x="193548" y="13716"/>
                </a:moveTo>
                <a:lnTo>
                  <a:pt x="187452" y="13716"/>
                </a:lnTo>
                <a:lnTo>
                  <a:pt x="179831" y="7620"/>
                </a:lnTo>
                <a:lnTo>
                  <a:pt x="193548" y="7620"/>
                </a:lnTo>
                <a:lnTo>
                  <a:pt x="193548" y="13716"/>
                </a:lnTo>
                <a:close/>
              </a:path>
              <a:path w="193675" h="56515">
                <a:moveTo>
                  <a:pt x="13716" y="50292"/>
                </a:moveTo>
                <a:lnTo>
                  <a:pt x="6096" y="42672"/>
                </a:lnTo>
                <a:lnTo>
                  <a:pt x="13716" y="42672"/>
                </a:lnTo>
                <a:lnTo>
                  <a:pt x="13716" y="50292"/>
                </a:lnTo>
                <a:close/>
              </a:path>
              <a:path w="193675" h="56515">
                <a:moveTo>
                  <a:pt x="179831" y="50292"/>
                </a:moveTo>
                <a:lnTo>
                  <a:pt x="13716" y="50292"/>
                </a:lnTo>
                <a:lnTo>
                  <a:pt x="13716" y="42672"/>
                </a:lnTo>
                <a:lnTo>
                  <a:pt x="179831" y="42672"/>
                </a:lnTo>
                <a:lnTo>
                  <a:pt x="179831" y="50292"/>
                </a:lnTo>
                <a:close/>
              </a:path>
              <a:path w="193675" h="56515">
                <a:moveTo>
                  <a:pt x="193548" y="50292"/>
                </a:moveTo>
                <a:lnTo>
                  <a:pt x="179831" y="50292"/>
                </a:lnTo>
                <a:lnTo>
                  <a:pt x="187452" y="42672"/>
                </a:lnTo>
                <a:lnTo>
                  <a:pt x="193548" y="42672"/>
                </a:lnTo>
                <a:lnTo>
                  <a:pt x="193548" y="50292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50435" y="1400555"/>
            <a:ext cx="167640" cy="2400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44567" y="1556766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9059" y="0"/>
                </a:lnTo>
              </a:path>
            </a:pathLst>
          </a:custGeom>
          <a:ln w="44196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36947" y="1528571"/>
            <a:ext cx="114300" cy="58419"/>
          </a:xfrm>
          <a:custGeom>
            <a:avLst/>
            <a:gdLst/>
            <a:ahLst/>
            <a:cxnLst/>
            <a:rect l="l" t="t" r="r" b="b"/>
            <a:pathLst>
              <a:path w="114300" h="58419">
                <a:moveTo>
                  <a:pt x="111252" y="57912"/>
                </a:moveTo>
                <a:lnTo>
                  <a:pt x="3048" y="57912"/>
                </a:lnTo>
                <a:lnTo>
                  <a:pt x="0" y="54864"/>
                </a:lnTo>
                <a:lnTo>
                  <a:pt x="0" y="3048"/>
                </a:lnTo>
                <a:lnTo>
                  <a:pt x="3048" y="0"/>
                </a:lnTo>
                <a:lnTo>
                  <a:pt x="111252" y="0"/>
                </a:lnTo>
                <a:lnTo>
                  <a:pt x="114300" y="3048"/>
                </a:lnTo>
                <a:lnTo>
                  <a:pt x="114300" y="6096"/>
                </a:lnTo>
                <a:lnTo>
                  <a:pt x="13716" y="6096"/>
                </a:lnTo>
                <a:lnTo>
                  <a:pt x="7620" y="13716"/>
                </a:lnTo>
                <a:lnTo>
                  <a:pt x="13716" y="13716"/>
                </a:lnTo>
                <a:lnTo>
                  <a:pt x="13716" y="44196"/>
                </a:lnTo>
                <a:lnTo>
                  <a:pt x="7620" y="44196"/>
                </a:lnTo>
                <a:lnTo>
                  <a:pt x="13716" y="50292"/>
                </a:lnTo>
                <a:lnTo>
                  <a:pt x="114300" y="50292"/>
                </a:lnTo>
                <a:lnTo>
                  <a:pt x="114300" y="54864"/>
                </a:lnTo>
                <a:lnTo>
                  <a:pt x="111252" y="57912"/>
                </a:lnTo>
                <a:close/>
              </a:path>
              <a:path w="114300" h="58419">
                <a:moveTo>
                  <a:pt x="13716" y="13716"/>
                </a:moveTo>
                <a:lnTo>
                  <a:pt x="7620" y="13716"/>
                </a:lnTo>
                <a:lnTo>
                  <a:pt x="13716" y="6096"/>
                </a:lnTo>
                <a:lnTo>
                  <a:pt x="13716" y="13716"/>
                </a:lnTo>
                <a:close/>
              </a:path>
              <a:path w="114300" h="58419">
                <a:moveTo>
                  <a:pt x="100584" y="13716"/>
                </a:moveTo>
                <a:lnTo>
                  <a:pt x="13716" y="13716"/>
                </a:lnTo>
                <a:lnTo>
                  <a:pt x="13716" y="6096"/>
                </a:lnTo>
                <a:lnTo>
                  <a:pt x="100584" y="6096"/>
                </a:lnTo>
                <a:lnTo>
                  <a:pt x="100584" y="13716"/>
                </a:lnTo>
                <a:close/>
              </a:path>
              <a:path w="114300" h="58419">
                <a:moveTo>
                  <a:pt x="100584" y="50292"/>
                </a:moveTo>
                <a:lnTo>
                  <a:pt x="100584" y="6096"/>
                </a:lnTo>
                <a:lnTo>
                  <a:pt x="106680" y="13716"/>
                </a:lnTo>
                <a:lnTo>
                  <a:pt x="114300" y="13716"/>
                </a:lnTo>
                <a:lnTo>
                  <a:pt x="114300" y="44196"/>
                </a:lnTo>
                <a:lnTo>
                  <a:pt x="106680" y="44196"/>
                </a:lnTo>
                <a:lnTo>
                  <a:pt x="100584" y="50292"/>
                </a:lnTo>
                <a:close/>
              </a:path>
              <a:path w="114300" h="58419">
                <a:moveTo>
                  <a:pt x="114300" y="13716"/>
                </a:moveTo>
                <a:lnTo>
                  <a:pt x="106680" y="13716"/>
                </a:lnTo>
                <a:lnTo>
                  <a:pt x="100584" y="6096"/>
                </a:lnTo>
                <a:lnTo>
                  <a:pt x="114300" y="6096"/>
                </a:lnTo>
                <a:lnTo>
                  <a:pt x="114300" y="13716"/>
                </a:lnTo>
                <a:close/>
              </a:path>
              <a:path w="114300" h="58419">
                <a:moveTo>
                  <a:pt x="13716" y="50292"/>
                </a:moveTo>
                <a:lnTo>
                  <a:pt x="7620" y="44196"/>
                </a:lnTo>
                <a:lnTo>
                  <a:pt x="13716" y="44196"/>
                </a:lnTo>
                <a:lnTo>
                  <a:pt x="13716" y="50292"/>
                </a:lnTo>
                <a:close/>
              </a:path>
              <a:path w="114300" h="58419">
                <a:moveTo>
                  <a:pt x="100584" y="50292"/>
                </a:moveTo>
                <a:lnTo>
                  <a:pt x="13716" y="50292"/>
                </a:lnTo>
                <a:lnTo>
                  <a:pt x="13716" y="44196"/>
                </a:lnTo>
                <a:lnTo>
                  <a:pt x="100584" y="44196"/>
                </a:lnTo>
                <a:lnTo>
                  <a:pt x="100584" y="50292"/>
                </a:lnTo>
                <a:close/>
              </a:path>
              <a:path w="114300" h="58419">
                <a:moveTo>
                  <a:pt x="114300" y="50292"/>
                </a:moveTo>
                <a:lnTo>
                  <a:pt x="100584" y="50292"/>
                </a:lnTo>
                <a:lnTo>
                  <a:pt x="106680" y="44196"/>
                </a:lnTo>
                <a:lnTo>
                  <a:pt x="114300" y="44196"/>
                </a:lnTo>
                <a:lnTo>
                  <a:pt x="114300" y="50292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73167" y="1392936"/>
            <a:ext cx="4454652" cy="3108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10170" y="1968561"/>
            <a:ext cx="8068309" cy="2220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10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New </a:t>
            </a:r>
            <a:r>
              <a:rPr sz="2000" spc="-30" dirty="0">
                <a:solidFill>
                  <a:srgbClr val="DFE6CF"/>
                </a:solidFill>
                <a:latin typeface="Tw Cen MT"/>
                <a:cs typeface="Tw Cen MT"/>
              </a:rPr>
              <a:t>York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City is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most populous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city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in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United States , with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an 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estimated record high of 8,622,698 residents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as </a:t>
            </a:r>
            <a:r>
              <a:rPr sz="2000" spc="10" dirty="0">
                <a:solidFill>
                  <a:srgbClr val="DFE6CF"/>
                </a:solidFill>
                <a:latin typeface="Tw Cen MT"/>
                <a:cs typeface="Tw Cen MT"/>
              </a:rPr>
              <a:t>of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2017,incorporating 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more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immigration into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city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than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outmigration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since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2010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United States  Census.</a:t>
            </a:r>
            <a:endParaRPr sz="2000">
              <a:latin typeface="Tw Cen MT"/>
              <a:cs typeface="Tw Cen MT"/>
            </a:endParaRPr>
          </a:p>
          <a:p>
            <a:pPr marL="286385" marR="81280" indent="-274320">
              <a:lnSpc>
                <a:spcPct val="100000"/>
              </a:lnSpc>
              <a:spcBef>
                <a:spcPts val="47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  <a:tab pos="5885815" algn="l"/>
              </a:tabLst>
            </a:pP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The racial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composition is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as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given </a:t>
            </a:r>
            <a:r>
              <a:rPr sz="2000" spc="-30" dirty="0">
                <a:solidFill>
                  <a:srgbClr val="DFE6CF"/>
                </a:solidFill>
                <a:latin typeface="Tw Cen MT"/>
                <a:cs typeface="Tw Cen MT"/>
              </a:rPr>
              <a:t>below.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This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is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reason </a:t>
            </a:r>
            <a:r>
              <a:rPr sz="2000" spc="-15" dirty="0">
                <a:solidFill>
                  <a:srgbClr val="DFE6CF"/>
                </a:solidFill>
                <a:latin typeface="Tw Cen MT"/>
                <a:cs typeface="Tw Cen MT"/>
              </a:rPr>
              <a:t>New </a:t>
            </a:r>
            <a:r>
              <a:rPr sz="2000" spc="-30" dirty="0">
                <a:solidFill>
                  <a:srgbClr val="DFE6CF"/>
                </a:solidFill>
                <a:latin typeface="Tw Cen MT"/>
                <a:cs typeface="Tw Cen MT"/>
              </a:rPr>
              <a:t>York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city has 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restaurants </a:t>
            </a:r>
            <a:r>
              <a:rPr sz="2000" spc="10" dirty="0">
                <a:solidFill>
                  <a:srgbClr val="DFE6CF"/>
                </a:solidFill>
                <a:latin typeface="Tw Cen MT"/>
                <a:cs typeface="Tw Cen MT"/>
              </a:rPr>
              <a:t>serving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cuisine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from </a:t>
            </a:r>
            <a:r>
              <a:rPr sz="2000" spc="-15" dirty="0">
                <a:solidFill>
                  <a:srgbClr val="DFE6CF"/>
                </a:solidFill>
                <a:latin typeface="Tw Cen MT"/>
                <a:cs typeface="Tw Cen MT"/>
              </a:rPr>
              <a:t>many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countries</a:t>
            </a:r>
            <a:r>
              <a:rPr sz="2000" spc="-9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20" dirty="0">
                <a:solidFill>
                  <a:srgbClr val="DFE6CF"/>
                </a:solidFill>
                <a:latin typeface="Tw Cen MT"/>
                <a:cs typeface="Tw Cen MT"/>
              </a:rPr>
              <a:t>such</a:t>
            </a:r>
            <a:r>
              <a:rPr sz="2000" spc="-1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5" dirty="0">
                <a:solidFill>
                  <a:srgbClr val="DFE6CF"/>
                </a:solidFill>
                <a:latin typeface="Tw Cen MT"/>
                <a:cs typeface="Tw Cen MT"/>
              </a:rPr>
              <a:t>as	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India,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Africa,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Japan 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etc.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This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also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increases the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scope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for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restaurants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business in </a:t>
            </a:r>
            <a:r>
              <a:rPr sz="2000" spc="-15" dirty="0">
                <a:solidFill>
                  <a:srgbClr val="DFE6CF"/>
                </a:solidFill>
                <a:latin typeface="Tw Cen MT"/>
                <a:cs typeface="Tw Cen MT"/>
              </a:rPr>
              <a:t>New </a:t>
            </a:r>
            <a:r>
              <a:rPr sz="2000" spc="-30" dirty="0">
                <a:solidFill>
                  <a:srgbClr val="DFE6CF"/>
                </a:solidFill>
                <a:latin typeface="Tw Cen MT"/>
                <a:cs typeface="Tw Cen MT"/>
              </a:rPr>
              <a:t>York</a:t>
            </a:r>
            <a:r>
              <a:rPr sz="2000" spc="-23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25" dirty="0">
                <a:solidFill>
                  <a:srgbClr val="DFE6CF"/>
                </a:solidFill>
                <a:latin typeface="Tw Cen MT"/>
                <a:cs typeface="Tw Cen MT"/>
              </a:rPr>
              <a:t>City.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32047" y="4352544"/>
            <a:ext cx="4149851" cy="23119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25880" y="1394459"/>
            <a:ext cx="2516123" cy="246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54780" y="1542288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>
                <a:moveTo>
                  <a:pt x="0" y="0"/>
                </a:moveTo>
                <a:lnTo>
                  <a:pt x="181355" y="0"/>
                </a:lnTo>
              </a:path>
            </a:pathLst>
          </a:custGeom>
          <a:ln w="42672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48684" y="1513331"/>
            <a:ext cx="193675" cy="56515"/>
          </a:xfrm>
          <a:custGeom>
            <a:avLst/>
            <a:gdLst/>
            <a:ahLst/>
            <a:cxnLst/>
            <a:rect l="l" t="t" r="r" b="b"/>
            <a:pathLst>
              <a:path w="193675" h="56515">
                <a:moveTo>
                  <a:pt x="190500" y="56388"/>
                </a:moveTo>
                <a:lnTo>
                  <a:pt x="3048" y="56388"/>
                </a:lnTo>
                <a:lnTo>
                  <a:pt x="0" y="53340"/>
                </a:lnTo>
                <a:lnTo>
                  <a:pt x="0" y="3048"/>
                </a:lnTo>
                <a:lnTo>
                  <a:pt x="3048" y="0"/>
                </a:lnTo>
                <a:lnTo>
                  <a:pt x="190500" y="0"/>
                </a:lnTo>
                <a:lnTo>
                  <a:pt x="193548" y="3048"/>
                </a:lnTo>
                <a:lnTo>
                  <a:pt x="193548" y="7620"/>
                </a:lnTo>
                <a:lnTo>
                  <a:pt x="13716" y="7620"/>
                </a:lnTo>
                <a:lnTo>
                  <a:pt x="6096" y="13716"/>
                </a:lnTo>
                <a:lnTo>
                  <a:pt x="13716" y="13716"/>
                </a:lnTo>
                <a:lnTo>
                  <a:pt x="13716" y="42672"/>
                </a:lnTo>
                <a:lnTo>
                  <a:pt x="6096" y="42672"/>
                </a:lnTo>
                <a:lnTo>
                  <a:pt x="13716" y="50292"/>
                </a:lnTo>
                <a:lnTo>
                  <a:pt x="193548" y="50292"/>
                </a:lnTo>
                <a:lnTo>
                  <a:pt x="193548" y="53340"/>
                </a:lnTo>
                <a:lnTo>
                  <a:pt x="190500" y="56388"/>
                </a:lnTo>
                <a:close/>
              </a:path>
              <a:path w="193675" h="56515">
                <a:moveTo>
                  <a:pt x="13716" y="13716"/>
                </a:moveTo>
                <a:lnTo>
                  <a:pt x="6096" y="13716"/>
                </a:lnTo>
                <a:lnTo>
                  <a:pt x="13716" y="7620"/>
                </a:lnTo>
                <a:lnTo>
                  <a:pt x="13716" y="13716"/>
                </a:lnTo>
                <a:close/>
              </a:path>
              <a:path w="193675" h="56515">
                <a:moveTo>
                  <a:pt x="179831" y="13716"/>
                </a:moveTo>
                <a:lnTo>
                  <a:pt x="13716" y="13716"/>
                </a:lnTo>
                <a:lnTo>
                  <a:pt x="13716" y="7620"/>
                </a:lnTo>
                <a:lnTo>
                  <a:pt x="179831" y="7620"/>
                </a:lnTo>
                <a:lnTo>
                  <a:pt x="179831" y="13716"/>
                </a:lnTo>
                <a:close/>
              </a:path>
              <a:path w="193675" h="56515">
                <a:moveTo>
                  <a:pt x="179831" y="50292"/>
                </a:moveTo>
                <a:lnTo>
                  <a:pt x="179831" y="7620"/>
                </a:lnTo>
                <a:lnTo>
                  <a:pt x="187452" y="13716"/>
                </a:lnTo>
                <a:lnTo>
                  <a:pt x="193548" y="13716"/>
                </a:lnTo>
                <a:lnTo>
                  <a:pt x="193548" y="42672"/>
                </a:lnTo>
                <a:lnTo>
                  <a:pt x="187452" y="42672"/>
                </a:lnTo>
                <a:lnTo>
                  <a:pt x="179831" y="50292"/>
                </a:lnTo>
                <a:close/>
              </a:path>
              <a:path w="193675" h="56515">
                <a:moveTo>
                  <a:pt x="193548" y="13716"/>
                </a:moveTo>
                <a:lnTo>
                  <a:pt x="187452" y="13716"/>
                </a:lnTo>
                <a:lnTo>
                  <a:pt x="179831" y="7620"/>
                </a:lnTo>
                <a:lnTo>
                  <a:pt x="193548" y="7620"/>
                </a:lnTo>
                <a:lnTo>
                  <a:pt x="193548" y="13716"/>
                </a:lnTo>
                <a:close/>
              </a:path>
              <a:path w="193675" h="56515">
                <a:moveTo>
                  <a:pt x="13716" y="50292"/>
                </a:moveTo>
                <a:lnTo>
                  <a:pt x="6096" y="42672"/>
                </a:lnTo>
                <a:lnTo>
                  <a:pt x="13716" y="42672"/>
                </a:lnTo>
                <a:lnTo>
                  <a:pt x="13716" y="50292"/>
                </a:lnTo>
                <a:close/>
              </a:path>
              <a:path w="193675" h="56515">
                <a:moveTo>
                  <a:pt x="179831" y="50292"/>
                </a:moveTo>
                <a:lnTo>
                  <a:pt x="13716" y="50292"/>
                </a:lnTo>
                <a:lnTo>
                  <a:pt x="13716" y="42672"/>
                </a:lnTo>
                <a:lnTo>
                  <a:pt x="179831" y="42672"/>
                </a:lnTo>
                <a:lnTo>
                  <a:pt x="179831" y="50292"/>
                </a:lnTo>
                <a:close/>
              </a:path>
              <a:path w="193675" h="56515">
                <a:moveTo>
                  <a:pt x="193548" y="50292"/>
                </a:moveTo>
                <a:lnTo>
                  <a:pt x="179831" y="50292"/>
                </a:lnTo>
                <a:lnTo>
                  <a:pt x="187452" y="42672"/>
                </a:lnTo>
                <a:lnTo>
                  <a:pt x="193548" y="42672"/>
                </a:lnTo>
                <a:lnTo>
                  <a:pt x="193548" y="50292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50435" y="1400555"/>
            <a:ext cx="167640" cy="2400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44567" y="1556766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9059" y="0"/>
                </a:lnTo>
              </a:path>
            </a:pathLst>
          </a:custGeom>
          <a:ln w="44196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36947" y="1528571"/>
            <a:ext cx="114300" cy="58419"/>
          </a:xfrm>
          <a:custGeom>
            <a:avLst/>
            <a:gdLst/>
            <a:ahLst/>
            <a:cxnLst/>
            <a:rect l="l" t="t" r="r" b="b"/>
            <a:pathLst>
              <a:path w="114300" h="58419">
                <a:moveTo>
                  <a:pt x="111252" y="57912"/>
                </a:moveTo>
                <a:lnTo>
                  <a:pt x="3048" y="57912"/>
                </a:lnTo>
                <a:lnTo>
                  <a:pt x="0" y="54864"/>
                </a:lnTo>
                <a:lnTo>
                  <a:pt x="0" y="3048"/>
                </a:lnTo>
                <a:lnTo>
                  <a:pt x="3048" y="0"/>
                </a:lnTo>
                <a:lnTo>
                  <a:pt x="111252" y="0"/>
                </a:lnTo>
                <a:lnTo>
                  <a:pt x="114300" y="3048"/>
                </a:lnTo>
                <a:lnTo>
                  <a:pt x="114300" y="6096"/>
                </a:lnTo>
                <a:lnTo>
                  <a:pt x="13716" y="6096"/>
                </a:lnTo>
                <a:lnTo>
                  <a:pt x="7620" y="13716"/>
                </a:lnTo>
                <a:lnTo>
                  <a:pt x="13716" y="13716"/>
                </a:lnTo>
                <a:lnTo>
                  <a:pt x="13716" y="44196"/>
                </a:lnTo>
                <a:lnTo>
                  <a:pt x="7620" y="44196"/>
                </a:lnTo>
                <a:lnTo>
                  <a:pt x="13716" y="50292"/>
                </a:lnTo>
                <a:lnTo>
                  <a:pt x="114300" y="50292"/>
                </a:lnTo>
                <a:lnTo>
                  <a:pt x="114300" y="54864"/>
                </a:lnTo>
                <a:lnTo>
                  <a:pt x="111252" y="57912"/>
                </a:lnTo>
                <a:close/>
              </a:path>
              <a:path w="114300" h="58419">
                <a:moveTo>
                  <a:pt x="13716" y="13716"/>
                </a:moveTo>
                <a:lnTo>
                  <a:pt x="7620" y="13716"/>
                </a:lnTo>
                <a:lnTo>
                  <a:pt x="13716" y="6096"/>
                </a:lnTo>
                <a:lnTo>
                  <a:pt x="13716" y="13716"/>
                </a:lnTo>
                <a:close/>
              </a:path>
              <a:path w="114300" h="58419">
                <a:moveTo>
                  <a:pt x="100584" y="13716"/>
                </a:moveTo>
                <a:lnTo>
                  <a:pt x="13716" y="13716"/>
                </a:lnTo>
                <a:lnTo>
                  <a:pt x="13716" y="6096"/>
                </a:lnTo>
                <a:lnTo>
                  <a:pt x="100584" y="6096"/>
                </a:lnTo>
                <a:lnTo>
                  <a:pt x="100584" y="13716"/>
                </a:lnTo>
                <a:close/>
              </a:path>
              <a:path w="114300" h="58419">
                <a:moveTo>
                  <a:pt x="100584" y="50292"/>
                </a:moveTo>
                <a:lnTo>
                  <a:pt x="100584" y="6096"/>
                </a:lnTo>
                <a:lnTo>
                  <a:pt x="106680" y="13716"/>
                </a:lnTo>
                <a:lnTo>
                  <a:pt x="114300" y="13716"/>
                </a:lnTo>
                <a:lnTo>
                  <a:pt x="114300" y="44196"/>
                </a:lnTo>
                <a:lnTo>
                  <a:pt x="106680" y="44196"/>
                </a:lnTo>
                <a:lnTo>
                  <a:pt x="100584" y="50292"/>
                </a:lnTo>
                <a:close/>
              </a:path>
              <a:path w="114300" h="58419">
                <a:moveTo>
                  <a:pt x="114300" y="13716"/>
                </a:moveTo>
                <a:lnTo>
                  <a:pt x="106680" y="13716"/>
                </a:lnTo>
                <a:lnTo>
                  <a:pt x="100584" y="6096"/>
                </a:lnTo>
                <a:lnTo>
                  <a:pt x="114300" y="6096"/>
                </a:lnTo>
                <a:lnTo>
                  <a:pt x="114300" y="13716"/>
                </a:lnTo>
                <a:close/>
              </a:path>
              <a:path w="114300" h="58419">
                <a:moveTo>
                  <a:pt x="13716" y="50292"/>
                </a:moveTo>
                <a:lnTo>
                  <a:pt x="7620" y="44196"/>
                </a:lnTo>
                <a:lnTo>
                  <a:pt x="13716" y="44196"/>
                </a:lnTo>
                <a:lnTo>
                  <a:pt x="13716" y="50292"/>
                </a:lnTo>
                <a:close/>
              </a:path>
              <a:path w="114300" h="58419">
                <a:moveTo>
                  <a:pt x="100584" y="50292"/>
                </a:moveTo>
                <a:lnTo>
                  <a:pt x="13716" y="50292"/>
                </a:lnTo>
                <a:lnTo>
                  <a:pt x="13716" y="44196"/>
                </a:lnTo>
                <a:lnTo>
                  <a:pt x="100584" y="44196"/>
                </a:lnTo>
                <a:lnTo>
                  <a:pt x="100584" y="50292"/>
                </a:lnTo>
                <a:close/>
              </a:path>
              <a:path w="114300" h="58419">
                <a:moveTo>
                  <a:pt x="114300" y="50292"/>
                </a:moveTo>
                <a:lnTo>
                  <a:pt x="100584" y="50292"/>
                </a:lnTo>
                <a:lnTo>
                  <a:pt x="106680" y="44196"/>
                </a:lnTo>
                <a:lnTo>
                  <a:pt x="114300" y="44196"/>
                </a:lnTo>
                <a:lnTo>
                  <a:pt x="114300" y="50292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68596" y="1392936"/>
            <a:ext cx="3785616" cy="3108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10170" y="1968561"/>
            <a:ext cx="8049895" cy="20377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10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  <a:tab pos="788035" algn="l"/>
              </a:tabLst>
            </a:pP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This	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data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has </a:t>
            </a:r>
            <a:r>
              <a:rPr sz="2000" spc="5" dirty="0">
                <a:solidFill>
                  <a:srgbClr val="DFE6CF"/>
                </a:solidFill>
                <a:latin typeface="Tw Cen MT"/>
                <a:cs typeface="Tw Cen MT"/>
              </a:rPr>
              <a:t>been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manually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prepared.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Data is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taken from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Wikipedia</a:t>
            </a:r>
            <a:r>
              <a:rPr sz="2000" spc="-22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page</a:t>
            </a:r>
            <a:endParaRPr sz="2000">
              <a:latin typeface="Tw Cen MT"/>
              <a:cs typeface="Tw Cen MT"/>
            </a:endParaRPr>
          </a:p>
          <a:p>
            <a:pPr marL="286385">
              <a:lnSpc>
                <a:spcPct val="100000"/>
              </a:lnSpc>
            </a:pP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-</a:t>
            </a:r>
            <a:r>
              <a:rPr sz="2000" u="heavy" spc="-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w Cen MT"/>
                <a:cs typeface="Tw Cen MT"/>
              </a:rPr>
              <a:t> </a:t>
            </a:r>
            <a:r>
              <a:rPr sz="2000" u="heavy" spc="-1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w Cen MT"/>
                <a:cs typeface="Tw Cen MT"/>
              </a:rPr>
              <a:t>https://en.wikipedia.org/wiki/Cuisine_of_New_York_City</a:t>
            </a:r>
            <a:endParaRPr sz="2000">
              <a:latin typeface="Tw Cen MT"/>
              <a:cs typeface="Tw Cen MT"/>
            </a:endParaRPr>
          </a:p>
          <a:p>
            <a:pPr marL="286385" indent="-274320">
              <a:lnSpc>
                <a:spcPct val="100000"/>
              </a:lnSpc>
              <a:spcBef>
                <a:spcPts val="47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Data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used </a:t>
            </a:r>
            <a:r>
              <a:rPr sz="2000" spc="-15" dirty="0">
                <a:solidFill>
                  <a:srgbClr val="DFE6CF"/>
                </a:solidFill>
                <a:latin typeface="Tw Cen MT"/>
                <a:cs typeface="Tw Cen MT"/>
              </a:rPr>
              <a:t>to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create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word</a:t>
            </a:r>
            <a:r>
              <a:rPr sz="2000" spc="-6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cloud.</a:t>
            </a:r>
            <a:endParaRPr sz="20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 marR="400050">
              <a:lnSpc>
                <a:spcPct val="100000"/>
              </a:lnSpc>
            </a:pPr>
            <a:r>
              <a:rPr sz="2000" b="1" dirty="0">
                <a:solidFill>
                  <a:srgbClr val="DFE6CF"/>
                </a:solidFill>
                <a:latin typeface="Tw Cen MT"/>
                <a:cs typeface="Tw Cen MT"/>
              </a:rPr>
              <a:t>NEW </a:t>
            </a:r>
            <a:r>
              <a:rPr sz="2000" b="1" spc="-25" dirty="0">
                <a:solidFill>
                  <a:srgbClr val="DFE6CF"/>
                </a:solidFill>
                <a:latin typeface="Tw Cen MT"/>
                <a:cs typeface="Tw Cen MT"/>
              </a:rPr>
              <a:t>YORK </a:t>
            </a:r>
            <a:r>
              <a:rPr sz="2000" b="1" spc="-5" dirty="0">
                <a:solidFill>
                  <a:srgbClr val="DFE6CF"/>
                </a:solidFill>
                <a:latin typeface="Tw Cen MT"/>
                <a:cs typeface="Tw Cen MT"/>
              </a:rPr>
              <a:t>CITY CUISINE </a:t>
            </a:r>
            <a:r>
              <a:rPr sz="2000" b="1" dirty="0">
                <a:solidFill>
                  <a:srgbClr val="DFE6CF"/>
                </a:solidFill>
                <a:latin typeface="Tw Cen MT"/>
                <a:cs typeface="Tw Cen MT"/>
              </a:rPr>
              <a:t>: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Most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Preferred Food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in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New </a:t>
            </a:r>
            <a:r>
              <a:rPr sz="2000" spc="-30" dirty="0">
                <a:solidFill>
                  <a:srgbClr val="DFE6CF"/>
                </a:solidFill>
                <a:latin typeface="Tw Cen MT"/>
                <a:cs typeface="Tw Cen MT"/>
              </a:rPr>
              <a:t>York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City –Italian,  </a:t>
            </a:r>
            <a:r>
              <a:rPr sz="2000" spc="5" dirty="0">
                <a:solidFill>
                  <a:srgbClr val="DFE6CF"/>
                </a:solidFill>
                <a:latin typeface="Tw Cen MT"/>
                <a:cs typeface="Tw Cen MT"/>
              </a:rPr>
              <a:t>Purto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Rican,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Mexican,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Jewish,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Indian, </a:t>
            </a:r>
            <a:r>
              <a:rPr sz="2000" spc="-15" dirty="0">
                <a:solidFill>
                  <a:srgbClr val="DFE6CF"/>
                </a:solidFill>
                <a:latin typeface="Tw Cen MT"/>
                <a:cs typeface="Tw Cen MT"/>
              </a:rPr>
              <a:t>Pakistani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&amp;</a:t>
            </a:r>
            <a:r>
              <a:rPr sz="2000" spc="-114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Dominican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62656" y="4206240"/>
            <a:ext cx="4764024" cy="25298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25880" y="1394459"/>
            <a:ext cx="2516123" cy="246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54780" y="1542288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>
                <a:moveTo>
                  <a:pt x="0" y="0"/>
                </a:moveTo>
                <a:lnTo>
                  <a:pt x="181355" y="0"/>
                </a:lnTo>
              </a:path>
            </a:pathLst>
          </a:custGeom>
          <a:ln w="42672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48684" y="1513331"/>
            <a:ext cx="193675" cy="56515"/>
          </a:xfrm>
          <a:custGeom>
            <a:avLst/>
            <a:gdLst/>
            <a:ahLst/>
            <a:cxnLst/>
            <a:rect l="l" t="t" r="r" b="b"/>
            <a:pathLst>
              <a:path w="193675" h="56515">
                <a:moveTo>
                  <a:pt x="190500" y="56388"/>
                </a:moveTo>
                <a:lnTo>
                  <a:pt x="3048" y="56388"/>
                </a:lnTo>
                <a:lnTo>
                  <a:pt x="0" y="53340"/>
                </a:lnTo>
                <a:lnTo>
                  <a:pt x="0" y="3048"/>
                </a:lnTo>
                <a:lnTo>
                  <a:pt x="3048" y="0"/>
                </a:lnTo>
                <a:lnTo>
                  <a:pt x="190500" y="0"/>
                </a:lnTo>
                <a:lnTo>
                  <a:pt x="193548" y="3048"/>
                </a:lnTo>
                <a:lnTo>
                  <a:pt x="193548" y="7620"/>
                </a:lnTo>
                <a:lnTo>
                  <a:pt x="13716" y="7620"/>
                </a:lnTo>
                <a:lnTo>
                  <a:pt x="6096" y="13716"/>
                </a:lnTo>
                <a:lnTo>
                  <a:pt x="13716" y="13716"/>
                </a:lnTo>
                <a:lnTo>
                  <a:pt x="13716" y="42672"/>
                </a:lnTo>
                <a:lnTo>
                  <a:pt x="6096" y="42672"/>
                </a:lnTo>
                <a:lnTo>
                  <a:pt x="13716" y="50292"/>
                </a:lnTo>
                <a:lnTo>
                  <a:pt x="193548" y="50292"/>
                </a:lnTo>
                <a:lnTo>
                  <a:pt x="193548" y="53340"/>
                </a:lnTo>
                <a:lnTo>
                  <a:pt x="190500" y="56388"/>
                </a:lnTo>
                <a:close/>
              </a:path>
              <a:path w="193675" h="56515">
                <a:moveTo>
                  <a:pt x="13716" y="13716"/>
                </a:moveTo>
                <a:lnTo>
                  <a:pt x="6096" y="13716"/>
                </a:lnTo>
                <a:lnTo>
                  <a:pt x="13716" y="7620"/>
                </a:lnTo>
                <a:lnTo>
                  <a:pt x="13716" y="13716"/>
                </a:lnTo>
                <a:close/>
              </a:path>
              <a:path w="193675" h="56515">
                <a:moveTo>
                  <a:pt x="179831" y="13716"/>
                </a:moveTo>
                <a:lnTo>
                  <a:pt x="13716" y="13716"/>
                </a:lnTo>
                <a:lnTo>
                  <a:pt x="13716" y="7620"/>
                </a:lnTo>
                <a:lnTo>
                  <a:pt x="179831" y="7620"/>
                </a:lnTo>
                <a:lnTo>
                  <a:pt x="179831" y="13716"/>
                </a:lnTo>
                <a:close/>
              </a:path>
              <a:path w="193675" h="56515">
                <a:moveTo>
                  <a:pt x="179831" y="50292"/>
                </a:moveTo>
                <a:lnTo>
                  <a:pt x="179831" y="7620"/>
                </a:lnTo>
                <a:lnTo>
                  <a:pt x="187452" y="13716"/>
                </a:lnTo>
                <a:lnTo>
                  <a:pt x="193548" y="13716"/>
                </a:lnTo>
                <a:lnTo>
                  <a:pt x="193548" y="42672"/>
                </a:lnTo>
                <a:lnTo>
                  <a:pt x="187452" y="42672"/>
                </a:lnTo>
                <a:lnTo>
                  <a:pt x="179831" y="50292"/>
                </a:lnTo>
                <a:close/>
              </a:path>
              <a:path w="193675" h="56515">
                <a:moveTo>
                  <a:pt x="193548" y="13716"/>
                </a:moveTo>
                <a:lnTo>
                  <a:pt x="187452" y="13716"/>
                </a:lnTo>
                <a:lnTo>
                  <a:pt x="179831" y="7620"/>
                </a:lnTo>
                <a:lnTo>
                  <a:pt x="193548" y="7620"/>
                </a:lnTo>
                <a:lnTo>
                  <a:pt x="193548" y="13716"/>
                </a:lnTo>
                <a:close/>
              </a:path>
              <a:path w="193675" h="56515">
                <a:moveTo>
                  <a:pt x="13716" y="50292"/>
                </a:moveTo>
                <a:lnTo>
                  <a:pt x="6096" y="42672"/>
                </a:lnTo>
                <a:lnTo>
                  <a:pt x="13716" y="42672"/>
                </a:lnTo>
                <a:lnTo>
                  <a:pt x="13716" y="50292"/>
                </a:lnTo>
                <a:close/>
              </a:path>
              <a:path w="193675" h="56515">
                <a:moveTo>
                  <a:pt x="179831" y="50292"/>
                </a:moveTo>
                <a:lnTo>
                  <a:pt x="13716" y="50292"/>
                </a:lnTo>
                <a:lnTo>
                  <a:pt x="13716" y="42672"/>
                </a:lnTo>
                <a:lnTo>
                  <a:pt x="179831" y="42672"/>
                </a:lnTo>
                <a:lnTo>
                  <a:pt x="179831" y="50292"/>
                </a:lnTo>
                <a:close/>
              </a:path>
              <a:path w="193675" h="56515">
                <a:moveTo>
                  <a:pt x="193548" y="50292"/>
                </a:moveTo>
                <a:lnTo>
                  <a:pt x="179831" y="50292"/>
                </a:lnTo>
                <a:lnTo>
                  <a:pt x="187452" y="42672"/>
                </a:lnTo>
                <a:lnTo>
                  <a:pt x="193548" y="42672"/>
                </a:lnTo>
                <a:lnTo>
                  <a:pt x="193548" y="50292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50435" y="1400555"/>
            <a:ext cx="167640" cy="2400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44567" y="1556766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9059" y="0"/>
                </a:lnTo>
              </a:path>
            </a:pathLst>
          </a:custGeom>
          <a:ln w="44196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36947" y="1528571"/>
            <a:ext cx="114300" cy="58419"/>
          </a:xfrm>
          <a:custGeom>
            <a:avLst/>
            <a:gdLst/>
            <a:ahLst/>
            <a:cxnLst/>
            <a:rect l="l" t="t" r="r" b="b"/>
            <a:pathLst>
              <a:path w="114300" h="58419">
                <a:moveTo>
                  <a:pt x="111252" y="57912"/>
                </a:moveTo>
                <a:lnTo>
                  <a:pt x="3048" y="57912"/>
                </a:lnTo>
                <a:lnTo>
                  <a:pt x="0" y="54864"/>
                </a:lnTo>
                <a:lnTo>
                  <a:pt x="0" y="3048"/>
                </a:lnTo>
                <a:lnTo>
                  <a:pt x="3048" y="0"/>
                </a:lnTo>
                <a:lnTo>
                  <a:pt x="111252" y="0"/>
                </a:lnTo>
                <a:lnTo>
                  <a:pt x="114300" y="3048"/>
                </a:lnTo>
                <a:lnTo>
                  <a:pt x="114300" y="6096"/>
                </a:lnTo>
                <a:lnTo>
                  <a:pt x="13716" y="6096"/>
                </a:lnTo>
                <a:lnTo>
                  <a:pt x="7620" y="13716"/>
                </a:lnTo>
                <a:lnTo>
                  <a:pt x="13716" y="13716"/>
                </a:lnTo>
                <a:lnTo>
                  <a:pt x="13716" y="44196"/>
                </a:lnTo>
                <a:lnTo>
                  <a:pt x="7620" y="44196"/>
                </a:lnTo>
                <a:lnTo>
                  <a:pt x="13716" y="50292"/>
                </a:lnTo>
                <a:lnTo>
                  <a:pt x="114300" y="50292"/>
                </a:lnTo>
                <a:lnTo>
                  <a:pt x="114300" y="54864"/>
                </a:lnTo>
                <a:lnTo>
                  <a:pt x="111252" y="57912"/>
                </a:lnTo>
                <a:close/>
              </a:path>
              <a:path w="114300" h="58419">
                <a:moveTo>
                  <a:pt x="13716" y="13716"/>
                </a:moveTo>
                <a:lnTo>
                  <a:pt x="7620" y="13716"/>
                </a:lnTo>
                <a:lnTo>
                  <a:pt x="13716" y="6096"/>
                </a:lnTo>
                <a:lnTo>
                  <a:pt x="13716" y="13716"/>
                </a:lnTo>
                <a:close/>
              </a:path>
              <a:path w="114300" h="58419">
                <a:moveTo>
                  <a:pt x="100584" y="13716"/>
                </a:moveTo>
                <a:lnTo>
                  <a:pt x="13716" y="13716"/>
                </a:lnTo>
                <a:lnTo>
                  <a:pt x="13716" y="6096"/>
                </a:lnTo>
                <a:lnTo>
                  <a:pt x="100584" y="6096"/>
                </a:lnTo>
                <a:lnTo>
                  <a:pt x="100584" y="13716"/>
                </a:lnTo>
                <a:close/>
              </a:path>
              <a:path w="114300" h="58419">
                <a:moveTo>
                  <a:pt x="100584" y="50292"/>
                </a:moveTo>
                <a:lnTo>
                  <a:pt x="100584" y="6096"/>
                </a:lnTo>
                <a:lnTo>
                  <a:pt x="106680" y="13716"/>
                </a:lnTo>
                <a:lnTo>
                  <a:pt x="114300" y="13716"/>
                </a:lnTo>
                <a:lnTo>
                  <a:pt x="114300" y="44196"/>
                </a:lnTo>
                <a:lnTo>
                  <a:pt x="106680" y="44196"/>
                </a:lnTo>
                <a:lnTo>
                  <a:pt x="100584" y="50292"/>
                </a:lnTo>
                <a:close/>
              </a:path>
              <a:path w="114300" h="58419">
                <a:moveTo>
                  <a:pt x="114300" y="13716"/>
                </a:moveTo>
                <a:lnTo>
                  <a:pt x="106680" y="13716"/>
                </a:lnTo>
                <a:lnTo>
                  <a:pt x="100584" y="6096"/>
                </a:lnTo>
                <a:lnTo>
                  <a:pt x="114300" y="6096"/>
                </a:lnTo>
                <a:lnTo>
                  <a:pt x="114300" y="13716"/>
                </a:lnTo>
                <a:close/>
              </a:path>
              <a:path w="114300" h="58419">
                <a:moveTo>
                  <a:pt x="13716" y="50292"/>
                </a:moveTo>
                <a:lnTo>
                  <a:pt x="7620" y="44196"/>
                </a:lnTo>
                <a:lnTo>
                  <a:pt x="13716" y="44196"/>
                </a:lnTo>
                <a:lnTo>
                  <a:pt x="13716" y="50292"/>
                </a:lnTo>
                <a:close/>
              </a:path>
              <a:path w="114300" h="58419">
                <a:moveTo>
                  <a:pt x="100584" y="50292"/>
                </a:moveTo>
                <a:lnTo>
                  <a:pt x="13716" y="50292"/>
                </a:lnTo>
                <a:lnTo>
                  <a:pt x="13716" y="44196"/>
                </a:lnTo>
                <a:lnTo>
                  <a:pt x="100584" y="44196"/>
                </a:lnTo>
                <a:lnTo>
                  <a:pt x="100584" y="50292"/>
                </a:lnTo>
                <a:close/>
              </a:path>
              <a:path w="114300" h="58419">
                <a:moveTo>
                  <a:pt x="114300" y="50292"/>
                </a:moveTo>
                <a:lnTo>
                  <a:pt x="100584" y="50292"/>
                </a:lnTo>
                <a:lnTo>
                  <a:pt x="106680" y="44196"/>
                </a:lnTo>
                <a:lnTo>
                  <a:pt x="114300" y="44196"/>
                </a:lnTo>
                <a:lnTo>
                  <a:pt x="114300" y="50292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68596" y="1392936"/>
            <a:ext cx="3785616" cy="3108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10080" y="1967006"/>
            <a:ext cx="40671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955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400" b="1" spc="-30" dirty="0">
                <a:solidFill>
                  <a:srgbClr val="DFE6CF"/>
                </a:solidFill>
                <a:latin typeface="Tw Cen MT"/>
                <a:cs typeface="Tw Cen MT"/>
              </a:rPr>
              <a:t>BROOKLYN </a:t>
            </a:r>
            <a:r>
              <a:rPr sz="2400" b="1" dirty="0">
                <a:solidFill>
                  <a:srgbClr val="DFE6CF"/>
                </a:solidFill>
                <a:latin typeface="Tw Cen MT"/>
                <a:cs typeface="Tw Cen MT"/>
              </a:rPr>
              <a:t>CUISINE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-Most  Preferred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Food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in </a:t>
            </a:r>
            <a:r>
              <a:rPr sz="2400" spc="-10" dirty="0">
                <a:solidFill>
                  <a:srgbClr val="DFE6CF"/>
                </a:solidFill>
                <a:latin typeface="Tw Cen MT"/>
                <a:cs typeface="Tw Cen MT"/>
              </a:rPr>
              <a:t>Brooklyn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is</a:t>
            </a:r>
            <a:r>
              <a:rPr sz="2400" spc="-9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– 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Italian, </a:t>
            </a:r>
            <a:r>
              <a:rPr sz="2400" spc="10" dirty="0">
                <a:solidFill>
                  <a:srgbClr val="DFE6CF"/>
                </a:solidFill>
                <a:latin typeface="Tw Cen MT"/>
                <a:cs typeface="Tw Cen MT"/>
              </a:rPr>
              <a:t>Purto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Rican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&amp;</a:t>
            </a:r>
            <a:r>
              <a:rPr sz="2400" spc="-5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spc="-15" dirty="0">
                <a:solidFill>
                  <a:srgbClr val="DFE6CF"/>
                </a:solidFill>
                <a:latin typeface="Tw Cen MT"/>
                <a:cs typeface="Tw Cen MT"/>
              </a:rPr>
              <a:t>Mexican</a:t>
            </a:r>
            <a:endParaRPr sz="2400">
              <a:latin typeface="Tw Cen MT"/>
              <a:cs typeface="Tw Cen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0080" y="4454066"/>
            <a:ext cx="433260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955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400" b="1" spc="-40" dirty="0">
                <a:solidFill>
                  <a:srgbClr val="DFE6CF"/>
                </a:solidFill>
                <a:latin typeface="Tw Cen MT"/>
                <a:cs typeface="Tw Cen MT"/>
              </a:rPr>
              <a:t>MANHATTAN </a:t>
            </a:r>
            <a:r>
              <a:rPr sz="2400" b="1" spc="-5" dirty="0">
                <a:solidFill>
                  <a:srgbClr val="DFE6CF"/>
                </a:solidFill>
                <a:latin typeface="Tw Cen MT"/>
                <a:cs typeface="Tw Cen MT"/>
              </a:rPr>
              <a:t>CUISINE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-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Most 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Preferred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Food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in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Manhattan </a:t>
            </a:r>
            <a:r>
              <a:rPr sz="2400" spc="10" dirty="0">
                <a:solidFill>
                  <a:srgbClr val="DFE6CF"/>
                </a:solidFill>
                <a:latin typeface="Tw Cen MT"/>
                <a:cs typeface="Tw Cen MT"/>
              </a:rPr>
              <a:t>is</a:t>
            </a:r>
            <a:r>
              <a:rPr sz="2400" spc="-12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– 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Italian, American, </a:t>
            </a:r>
            <a:r>
              <a:rPr sz="2400" spc="5" dirty="0">
                <a:solidFill>
                  <a:srgbClr val="DFE6CF"/>
                </a:solidFill>
                <a:latin typeface="Tw Cen MT"/>
                <a:cs typeface="Tw Cen MT"/>
              </a:rPr>
              <a:t>Puerto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Rican 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and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Indian.</a:t>
            </a:r>
            <a:endParaRPr sz="2400">
              <a:latin typeface="Tw Cen MT"/>
              <a:cs typeface="Tw Cen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987796" y="1982724"/>
            <a:ext cx="3314700" cy="19476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87796" y="4352544"/>
            <a:ext cx="3314700" cy="2033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90188" y="1301496"/>
            <a:ext cx="3101340" cy="3154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17501" y="1616963"/>
            <a:ext cx="4572052" cy="447661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87020" marR="5080" indent="-274320">
              <a:lnSpc>
                <a:spcPct val="80000"/>
              </a:lnSpc>
              <a:spcBef>
                <a:spcPts val="620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200" spc="-20" dirty="0">
                <a:solidFill>
                  <a:srgbClr val="DFE6CF"/>
                </a:solidFill>
                <a:latin typeface="Tw Cen MT"/>
                <a:cs typeface="Tw Cen MT"/>
              </a:rPr>
              <a:t>New </a:t>
            </a:r>
            <a:r>
              <a:rPr sz="2200" spc="-35" dirty="0">
                <a:solidFill>
                  <a:srgbClr val="DFE6CF"/>
                </a:solidFill>
                <a:latin typeface="Tw Cen MT"/>
                <a:cs typeface="Tw Cen MT"/>
              </a:rPr>
              <a:t>York </a:t>
            </a:r>
            <a:r>
              <a:rPr sz="2200" spc="-10" dirty="0">
                <a:solidFill>
                  <a:srgbClr val="DFE6CF"/>
                </a:solidFill>
                <a:latin typeface="Tw Cen MT"/>
                <a:cs typeface="Tw Cen MT"/>
              </a:rPr>
              <a:t>city </a:t>
            </a:r>
            <a:r>
              <a:rPr sz="2200" spc="-15" dirty="0">
                <a:solidFill>
                  <a:srgbClr val="DFE6CF"/>
                </a:solidFill>
                <a:latin typeface="Tw Cen MT"/>
                <a:cs typeface="Tw Cen MT"/>
              </a:rPr>
              <a:t>review for</a:t>
            </a:r>
            <a:r>
              <a:rPr lang="en-US" sz="2200" spc="-15" dirty="0">
                <a:solidFill>
                  <a:srgbClr val="DFE6CF"/>
                </a:solidFill>
                <a:latin typeface="Tw Cen MT"/>
                <a:cs typeface="Tw Cen MT"/>
              </a:rPr>
              <a:t> sample</a:t>
            </a:r>
            <a:r>
              <a:rPr sz="2200" dirty="0">
                <a:solidFill>
                  <a:srgbClr val="DFE6CF"/>
                </a:solidFill>
                <a:latin typeface="Tw Cen MT"/>
                <a:cs typeface="Tw Cen MT"/>
              </a:rPr>
              <a:t>  </a:t>
            </a:r>
            <a:r>
              <a:rPr sz="2200" spc="-30" dirty="0">
                <a:solidFill>
                  <a:srgbClr val="DFE6CF"/>
                </a:solidFill>
                <a:latin typeface="Tw Cen MT"/>
                <a:cs typeface="Tw Cen MT"/>
              </a:rPr>
              <a:t>Company.</a:t>
            </a:r>
            <a:endParaRPr sz="2200" dirty="0">
              <a:latin typeface="Tw Cen MT"/>
              <a:cs typeface="Tw Cen MT"/>
            </a:endParaRPr>
          </a:p>
          <a:p>
            <a:pPr marL="287020" marR="415290" indent="-274320">
              <a:lnSpc>
                <a:spcPct val="80000"/>
              </a:lnSpc>
              <a:spcBef>
                <a:spcPts val="530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200" dirty="0">
                <a:solidFill>
                  <a:srgbClr val="DFE6CF"/>
                </a:solidFill>
                <a:latin typeface="Tw Cen MT"/>
                <a:cs typeface="Tw Cen MT"/>
              </a:rPr>
              <a:t>Optimum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location </a:t>
            </a:r>
            <a:r>
              <a:rPr sz="2200" spc="-20" dirty="0">
                <a:solidFill>
                  <a:srgbClr val="DFE6CF"/>
                </a:solidFill>
                <a:latin typeface="Tw Cen MT"/>
                <a:cs typeface="Tw Cen MT"/>
              </a:rPr>
              <a:t>for new  </a:t>
            </a:r>
            <a:r>
              <a:rPr sz="2200" spc="-10" dirty="0">
                <a:solidFill>
                  <a:srgbClr val="DFE6CF"/>
                </a:solidFill>
                <a:latin typeface="Tw Cen MT"/>
                <a:cs typeface="Tw Cen MT"/>
              </a:rPr>
              <a:t>Restaurant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 business</a:t>
            </a:r>
            <a:endParaRPr sz="2200" dirty="0">
              <a:latin typeface="Tw Cen MT"/>
              <a:cs typeface="Tw Cen MT"/>
            </a:endParaRPr>
          </a:p>
          <a:p>
            <a:pPr marL="287020" indent="-274955">
              <a:lnSpc>
                <a:spcPts val="3335"/>
              </a:lnSpc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800" b="1" spc="-5" dirty="0">
                <a:solidFill>
                  <a:srgbClr val="DFE6CF"/>
                </a:solidFill>
                <a:latin typeface="Tw Cen MT"/>
                <a:cs typeface="Tw Cen MT"/>
              </a:rPr>
              <a:t>Business Problem</a:t>
            </a:r>
            <a:r>
              <a:rPr sz="2800" b="1" spc="3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800" b="1" spc="-5" dirty="0">
                <a:solidFill>
                  <a:srgbClr val="DFE6CF"/>
                </a:solidFill>
                <a:latin typeface="Tw Cen MT"/>
                <a:cs typeface="Tw Cen MT"/>
              </a:rPr>
              <a:t>:</a:t>
            </a:r>
            <a:endParaRPr sz="2800" dirty="0">
              <a:latin typeface="Tw Cen MT"/>
              <a:cs typeface="Tw Cen MT"/>
            </a:endParaRPr>
          </a:p>
          <a:p>
            <a:pPr marL="287020" marR="142240" indent="-274320">
              <a:lnSpc>
                <a:spcPct val="80000"/>
              </a:lnSpc>
              <a:spcBef>
                <a:spcPts val="515"/>
              </a:spcBef>
              <a:buClr>
                <a:srgbClr val="ACC1C8"/>
              </a:buClr>
              <a:buChar char="-"/>
              <a:tabLst>
                <a:tab pos="287020" algn="l"/>
                <a:tab pos="287655" algn="l"/>
              </a:tabLst>
            </a:pP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Choice of first neighborhood</a:t>
            </a:r>
            <a:r>
              <a:rPr sz="2000" spc="-12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to  </a:t>
            </a:r>
            <a:r>
              <a:rPr sz="2000" spc="5" dirty="0">
                <a:solidFill>
                  <a:srgbClr val="DFE6CF"/>
                </a:solidFill>
                <a:latin typeface="Tw Cen MT"/>
                <a:cs typeface="Tw Cen MT"/>
              </a:rPr>
              <a:t>start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restaurant</a:t>
            </a:r>
            <a:r>
              <a:rPr sz="2000" spc="-9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business.</a:t>
            </a:r>
            <a:endParaRPr sz="2000" dirty="0">
              <a:latin typeface="Tw Cen MT"/>
              <a:cs typeface="Tw Cen MT"/>
            </a:endParaRPr>
          </a:p>
          <a:p>
            <a:pPr marL="287020" indent="-274955">
              <a:lnSpc>
                <a:spcPct val="100000"/>
              </a:lnSpc>
              <a:buClr>
                <a:srgbClr val="ACC1C8"/>
              </a:buClr>
              <a:buChar char="-"/>
              <a:tabLst>
                <a:tab pos="287020" algn="l"/>
                <a:tab pos="287655" algn="l"/>
              </a:tabLst>
            </a:pP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Easy to</a:t>
            </a:r>
            <a:r>
              <a:rPr sz="2000" spc="-3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replicate.</a:t>
            </a:r>
            <a:endParaRPr sz="2000" dirty="0">
              <a:latin typeface="Tw Cen MT"/>
              <a:cs typeface="Tw Cen MT"/>
            </a:endParaRPr>
          </a:p>
          <a:p>
            <a:pPr marL="287020" indent="-274955">
              <a:lnSpc>
                <a:spcPct val="100000"/>
              </a:lnSpc>
              <a:buClr>
                <a:srgbClr val="ACC1C8"/>
              </a:buClr>
              <a:buChar char="-"/>
              <a:tabLst>
                <a:tab pos="287020" algn="l"/>
                <a:tab pos="287655" algn="l"/>
              </a:tabLst>
            </a:pPr>
            <a:r>
              <a:rPr sz="2000" spc="-20" dirty="0">
                <a:solidFill>
                  <a:srgbClr val="DFE6CF"/>
                </a:solidFill>
                <a:latin typeface="Tw Cen MT"/>
                <a:cs typeface="Tw Cen MT"/>
              </a:rPr>
              <a:t>Low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competition</a:t>
            </a:r>
            <a:endParaRPr sz="2000" dirty="0">
              <a:latin typeface="Tw Cen MT"/>
              <a:cs typeface="Tw Cen MT"/>
            </a:endParaRPr>
          </a:p>
          <a:p>
            <a:pPr marL="287020" indent="-274955">
              <a:lnSpc>
                <a:spcPct val="100000"/>
              </a:lnSpc>
              <a:buClr>
                <a:srgbClr val="ACC1C8"/>
              </a:buClr>
              <a:buChar char="-"/>
              <a:tabLst>
                <a:tab pos="287020" algn="l"/>
                <a:tab pos="287655" algn="l"/>
              </a:tabLst>
            </a:pP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High</a:t>
            </a:r>
            <a:r>
              <a:rPr sz="2000" spc="-3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demand</a:t>
            </a:r>
            <a:endParaRPr sz="2000" dirty="0">
              <a:latin typeface="Tw Cen MT"/>
              <a:cs typeface="Tw Cen MT"/>
            </a:endParaRPr>
          </a:p>
          <a:p>
            <a:pPr marL="287020" indent="-274955">
              <a:lnSpc>
                <a:spcPts val="2385"/>
              </a:lnSpc>
              <a:buClr>
                <a:srgbClr val="ACC1C8"/>
              </a:buClr>
              <a:buChar char="-"/>
              <a:tabLst>
                <a:tab pos="287020" algn="l"/>
                <a:tab pos="287655" algn="l"/>
              </a:tabLst>
            </a:pP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Choice of</a:t>
            </a:r>
            <a:r>
              <a:rPr sz="2000" spc="1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5" dirty="0">
                <a:solidFill>
                  <a:srgbClr val="DFE6CF"/>
                </a:solidFill>
                <a:latin typeface="Tw Cen MT"/>
                <a:cs typeface="Tw Cen MT"/>
              </a:rPr>
              <a:t>Menu</a:t>
            </a:r>
            <a:endParaRPr sz="2000" dirty="0">
              <a:latin typeface="Tw Cen MT"/>
              <a:cs typeface="Tw Cen MT"/>
            </a:endParaRPr>
          </a:p>
          <a:p>
            <a:pPr marL="287020" indent="-274955">
              <a:lnSpc>
                <a:spcPts val="3345"/>
              </a:lnSpc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800" b="1" spc="-5" dirty="0">
                <a:solidFill>
                  <a:srgbClr val="DFE6CF"/>
                </a:solidFill>
                <a:latin typeface="Tw Cen MT"/>
                <a:cs typeface="Tw Cen MT"/>
              </a:rPr>
              <a:t>Success </a:t>
            </a:r>
            <a:r>
              <a:rPr sz="2800" b="1" dirty="0">
                <a:solidFill>
                  <a:srgbClr val="DFE6CF"/>
                </a:solidFill>
                <a:latin typeface="Tw Cen MT"/>
                <a:cs typeface="Tw Cen MT"/>
              </a:rPr>
              <a:t>Criteria</a:t>
            </a:r>
            <a:r>
              <a:rPr sz="2800" b="1" spc="-4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800" b="1" spc="-5" dirty="0">
                <a:solidFill>
                  <a:srgbClr val="DFE6CF"/>
                </a:solidFill>
                <a:latin typeface="Tw Cen MT"/>
                <a:cs typeface="Tw Cen MT"/>
              </a:rPr>
              <a:t>:</a:t>
            </a:r>
            <a:endParaRPr sz="2800" dirty="0">
              <a:latin typeface="Tw Cen MT"/>
              <a:cs typeface="Tw Cen MT"/>
            </a:endParaRPr>
          </a:p>
          <a:p>
            <a:pPr marL="292735" marR="132715" indent="-280035">
              <a:lnSpc>
                <a:spcPct val="100000"/>
              </a:lnSpc>
              <a:spcBef>
                <a:spcPts val="30"/>
              </a:spcBef>
              <a:tabLst>
                <a:tab pos="287020" algn="l"/>
              </a:tabLst>
            </a:pPr>
            <a:r>
              <a:rPr sz="2000" dirty="0">
                <a:solidFill>
                  <a:srgbClr val="ACC1C8"/>
                </a:solidFill>
                <a:latin typeface="Tw Cen MT"/>
                <a:cs typeface="Tw Cen MT"/>
              </a:rPr>
              <a:t>-	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Best neighborhood </a:t>
            </a:r>
            <a:r>
              <a:rPr sz="2000" spc="15" dirty="0">
                <a:solidFill>
                  <a:srgbClr val="DFE6CF"/>
                </a:solidFill>
                <a:latin typeface="Tw Cen MT"/>
                <a:cs typeface="Tw Cen MT"/>
              </a:rPr>
              <a:t>which</a:t>
            </a:r>
            <a:r>
              <a:rPr sz="2000" spc="-14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meets 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above</a:t>
            </a:r>
            <a:r>
              <a:rPr sz="2000" spc="-2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criteria.</a:t>
            </a:r>
            <a:endParaRPr sz="2000" dirty="0">
              <a:latin typeface="Tw Cen MT"/>
              <a:cs typeface="Tw Cen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10200" y="3991355"/>
            <a:ext cx="4258055" cy="26029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10200" y="1903476"/>
            <a:ext cx="4186427" cy="19522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25880" y="1394459"/>
            <a:ext cx="2516123" cy="246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54780" y="1542288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>
                <a:moveTo>
                  <a:pt x="0" y="0"/>
                </a:moveTo>
                <a:lnTo>
                  <a:pt x="181355" y="0"/>
                </a:lnTo>
              </a:path>
            </a:pathLst>
          </a:custGeom>
          <a:ln w="42672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48684" y="1513331"/>
            <a:ext cx="193675" cy="56515"/>
          </a:xfrm>
          <a:custGeom>
            <a:avLst/>
            <a:gdLst/>
            <a:ahLst/>
            <a:cxnLst/>
            <a:rect l="l" t="t" r="r" b="b"/>
            <a:pathLst>
              <a:path w="193675" h="56515">
                <a:moveTo>
                  <a:pt x="190500" y="56388"/>
                </a:moveTo>
                <a:lnTo>
                  <a:pt x="3048" y="56388"/>
                </a:lnTo>
                <a:lnTo>
                  <a:pt x="0" y="53340"/>
                </a:lnTo>
                <a:lnTo>
                  <a:pt x="0" y="3048"/>
                </a:lnTo>
                <a:lnTo>
                  <a:pt x="3048" y="0"/>
                </a:lnTo>
                <a:lnTo>
                  <a:pt x="190500" y="0"/>
                </a:lnTo>
                <a:lnTo>
                  <a:pt x="193548" y="3048"/>
                </a:lnTo>
                <a:lnTo>
                  <a:pt x="193548" y="7620"/>
                </a:lnTo>
                <a:lnTo>
                  <a:pt x="13716" y="7620"/>
                </a:lnTo>
                <a:lnTo>
                  <a:pt x="6096" y="13716"/>
                </a:lnTo>
                <a:lnTo>
                  <a:pt x="13716" y="13716"/>
                </a:lnTo>
                <a:lnTo>
                  <a:pt x="13716" y="42672"/>
                </a:lnTo>
                <a:lnTo>
                  <a:pt x="6096" y="42672"/>
                </a:lnTo>
                <a:lnTo>
                  <a:pt x="13716" y="50292"/>
                </a:lnTo>
                <a:lnTo>
                  <a:pt x="193548" y="50292"/>
                </a:lnTo>
                <a:lnTo>
                  <a:pt x="193548" y="53340"/>
                </a:lnTo>
                <a:lnTo>
                  <a:pt x="190500" y="56388"/>
                </a:lnTo>
                <a:close/>
              </a:path>
              <a:path w="193675" h="56515">
                <a:moveTo>
                  <a:pt x="13716" y="13716"/>
                </a:moveTo>
                <a:lnTo>
                  <a:pt x="6096" y="13716"/>
                </a:lnTo>
                <a:lnTo>
                  <a:pt x="13716" y="7620"/>
                </a:lnTo>
                <a:lnTo>
                  <a:pt x="13716" y="13716"/>
                </a:lnTo>
                <a:close/>
              </a:path>
              <a:path w="193675" h="56515">
                <a:moveTo>
                  <a:pt x="179831" y="13716"/>
                </a:moveTo>
                <a:lnTo>
                  <a:pt x="13716" y="13716"/>
                </a:lnTo>
                <a:lnTo>
                  <a:pt x="13716" y="7620"/>
                </a:lnTo>
                <a:lnTo>
                  <a:pt x="179831" y="7620"/>
                </a:lnTo>
                <a:lnTo>
                  <a:pt x="179831" y="13716"/>
                </a:lnTo>
                <a:close/>
              </a:path>
              <a:path w="193675" h="56515">
                <a:moveTo>
                  <a:pt x="179831" y="50292"/>
                </a:moveTo>
                <a:lnTo>
                  <a:pt x="179831" y="7620"/>
                </a:lnTo>
                <a:lnTo>
                  <a:pt x="187452" y="13716"/>
                </a:lnTo>
                <a:lnTo>
                  <a:pt x="193548" y="13716"/>
                </a:lnTo>
                <a:lnTo>
                  <a:pt x="193548" y="42672"/>
                </a:lnTo>
                <a:lnTo>
                  <a:pt x="187452" y="42672"/>
                </a:lnTo>
                <a:lnTo>
                  <a:pt x="179831" y="50292"/>
                </a:lnTo>
                <a:close/>
              </a:path>
              <a:path w="193675" h="56515">
                <a:moveTo>
                  <a:pt x="193548" y="13716"/>
                </a:moveTo>
                <a:lnTo>
                  <a:pt x="187452" y="13716"/>
                </a:lnTo>
                <a:lnTo>
                  <a:pt x="179831" y="7620"/>
                </a:lnTo>
                <a:lnTo>
                  <a:pt x="193548" y="7620"/>
                </a:lnTo>
                <a:lnTo>
                  <a:pt x="193548" y="13716"/>
                </a:lnTo>
                <a:close/>
              </a:path>
              <a:path w="193675" h="56515">
                <a:moveTo>
                  <a:pt x="13716" y="50292"/>
                </a:moveTo>
                <a:lnTo>
                  <a:pt x="6096" y="42672"/>
                </a:lnTo>
                <a:lnTo>
                  <a:pt x="13716" y="42672"/>
                </a:lnTo>
                <a:lnTo>
                  <a:pt x="13716" y="50292"/>
                </a:lnTo>
                <a:close/>
              </a:path>
              <a:path w="193675" h="56515">
                <a:moveTo>
                  <a:pt x="179831" y="50292"/>
                </a:moveTo>
                <a:lnTo>
                  <a:pt x="13716" y="50292"/>
                </a:lnTo>
                <a:lnTo>
                  <a:pt x="13716" y="42672"/>
                </a:lnTo>
                <a:lnTo>
                  <a:pt x="179831" y="42672"/>
                </a:lnTo>
                <a:lnTo>
                  <a:pt x="179831" y="50292"/>
                </a:lnTo>
                <a:close/>
              </a:path>
              <a:path w="193675" h="56515">
                <a:moveTo>
                  <a:pt x="193548" y="50292"/>
                </a:moveTo>
                <a:lnTo>
                  <a:pt x="179831" y="50292"/>
                </a:lnTo>
                <a:lnTo>
                  <a:pt x="187452" y="42672"/>
                </a:lnTo>
                <a:lnTo>
                  <a:pt x="193548" y="42672"/>
                </a:lnTo>
                <a:lnTo>
                  <a:pt x="193548" y="50292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50435" y="1400555"/>
            <a:ext cx="167640" cy="2400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44567" y="1556766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9059" y="0"/>
                </a:lnTo>
              </a:path>
            </a:pathLst>
          </a:custGeom>
          <a:ln w="44196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36947" y="1528571"/>
            <a:ext cx="114300" cy="58419"/>
          </a:xfrm>
          <a:custGeom>
            <a:avLst/>
            <a:gdLst/>
            <a:ahLst/>
            <a:cxnLst/>
            <a:rect l="l" t="t" r="r" b="b"/>
            <a:pathLst>
              <a:path w="114300" h="58419">
                <a:moveTo>
                  <a:pt x="111252" y="57912"/>
                </a:moveTo>
                <a:lnTo>
                  <a:pt x="3048" y="57912"/>
                </a:lnTo>
                <a:lnTo>
                  <a:pt x="0" y="54864"/>
                </a:lnTo>
                <a:lnTo>
                  <a:pt x="0" y="3048"/>
                </a:lnTo>
                <a:lnTo>
                  <a:pt x="3048" y="0"/>
                </a:lnTo>
                <a:lnTo>
                  <a:pt x="111252" y="0"/>
                </a:lnTo>
                <a:lnTo>
                  <a:pt x="114300" y="3048"/>
                </a:lnTo>
                <a:lnTo>
                  <a:pt x="114300" y="6096"/>
                </a:lnTo>
                <a:lnTo>
                  <a:pt x="13716" y="6096"/>
                </a:lnTo>
                <a:lnTo>
                  <a:pt x="7620" y="13716"/>
                </a:lnTo>
                <a:lnTo>
                  <a:pt x="13716" y="13716"/>
                </a:lnTo>
                <a:lnTo>
                  <a:pt x="13716" y="44196"/>
                </a:lnTo>
                <a:lnTo>
                  <a:pt x="7620" y="44196"/>
                </a:lnTo>
                <a:lnTo>
                  <a:pt x="13716" y="50292"/>
                </a:lnTo>
                <a:lnTo>
                  <a:pt x="114300" y="50292"/>
                </a:lnTo>
                <a:lnTo>
                  <a:pt x="114300" y="54864"/>
                </a:lnTo>
                <a:lnTo>
                  <a:pt x="111252" y="57912"/>
                </a:lnTo>
                <a:close/>
              </a:path>
              <a:path w="114300" h="58419">
                <a:moveTo>
                  <a:pt x="13716" y="13716"/>
                </a:moveTo>
                <a:lnTo>
                  <a:pt x="7620" y="13716"/>
                </a:lnTo>
                <a:lnTo>
                  <a:pt x="13716" y="6096"/>
                </a:lnTo>
                <a:lnTo>
                  <a:pt x="13716" y="13716"/>
                </a:lnTo>
                <a:close/>
              </a:path>
              <a:path w="114300" h="58419">
                <a:moveTo>
                  <a:pt x="100584" y="13716"/>
                </a:moveTo>
                <a:lnTo>
                  <a:pt x="13716" y="13716"/>
                </a:lnTo>
                <a:lnTo>
                  <a:pt x="13716" y="6096"/>
                </a:lnTo>
                <a:lnTo>
                  <a:pt x="100584" y="6096"/>
                </a:lnTo>
                <a:lnTo>
                  <a:pt x="100584" y="13716"/>
                </a:lnTo>
                <a:close/>
              </a:path>
              <a:path w="114300" h="58419">
                <a:moveTo>
                  <a:pt x="100584" y="50292"/>
                </a:moveTo>
                <a:lnTo>
                  <a:pt x="100584" y="6096"/>
                </a:lnTo>
                <a:lnTo>
                  <a:pt x="106680" y="13716"/>
                </a:lnTo>
                <a:lnTo>
                  <a:pt x="114300" y="13716"/>
                </a:lnTo>
                <a:lnTo>
                  <a:pt x="114300" y="44196"/>
                </a:lnTo>
                <a:lnTo>
                  <a:pt x="106680" y="44196"/>
                </a:lnTo>
                <a:lnTo>
                  <a:pt x="100584" y="50292"/>
                </a:lnTo>
                <a:close/>
              </a:path>
              <a:path w="114300" h="58419">
                <a:moveTo>
                  <a:pt x="114300" y="13716"/>
                </a:moveTo>
                <a:lnTo>
                  <a:pt x="106680" y="13716"/>
                </a:lnTo>
                <a:lnTo>
                  <a:pt x="100584" y="6096"/>
                </a:lnTo>
                <a:lnTo>
                  <a:pt x="114300" y="6096"/>
                </a:lnTo>
                <a:lnTo>
                  <a:pt x="114300" y="13716"/>
                </a:lnTo>
                <a:close/>
              </a:path>
              <a:path w="114300" h="58419">
                <a:moveTo>
                  <a:pt x="13716" y="50292"/>
                </a:moveTo>
                <a:lnTo>
                  <a:pt x="7620" y="44196"/>
                </a:lnTo>
                <a:lnTo>
                  <a:pt x="13716" y="44196"/>
                </a:lnTo>
                <a:lnTo>
                  <a:pt x="13716" y="50292"/>
                </a:lnTo>
                <a:close/>
              </a:path>
              <a:path w="114300" h="58419">
                <a:moveTo>
                  <a:pt x="100584" y="50292"/>
                </a:moveTo>
                <a:lnTo>
                  <a:pt x="13716" y="50292"/>
                </a:lnTo>
                <a:lnTo>
                  <a:pt x="13716" y="44196"/>
                </a:lnTo>
                <a:lnTo>
                  <a:pt x="100584" y="44196"/>
                </a:lnTo>
                <a:lnTo>
                  <a:pt x="100584" y="50292"/>
                </a:lnTo>
                <a:close/>
              </a:path>
              <a:path w="114300" h="58419">
                <a:moveTo>
                  <a:pt x="114300" y="50292"/>
                </a:moveTo>
                <a:lnTo>
                  <a:pt x="100584" y="50292"/>
                </a:lnTo>
                <a:lnTo>
                  <a:pt x="106680" y="44196"/>
                </a:lnTo>
                <a:lnTo>
                  <a:pt x="114300" y="44196"/>
                </a:lnTo>
                <a:lnTo>
                  <a:pt x="114300" y="50292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68596" y="1392936"/>
            <a:ext cx="3785616" cy="3108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10080" y="1967006"/>
            <a:ext cx="369951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955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400" b="1" spc="-5" dirty="0">
                <a:solidFill>
                  <a:srgbClr val="DFE6CF"/>
                </a:solidFill>
                <a:latin typeface="Tw Cen MT"/>
                <a:cs typeface="Tw Cen MT"/>
              </a:rPr>
              <a:t>QUEENS CUISINE </a:t>
            </a:r>
            <a:r>
              <a:rPr sz="2400" b="1" dirty="0">
                <a:solidFill>
                  <a:srgbClr val="DFE6CF"/>
                </a:solidFill>
                <a:latin typeface="Tw Cen MT"/>
                <a:cs typeface="Tw Cen MT"/>
              </a:rPr>
              <a:t>-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Most  Preferred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Food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in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Queens</a:t>
            </a:r>
            <a:r>
              <a:rPr sz="2400" spc="-114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is</a:t>
            </a:r>
            <a:endParaRPr sz="2400">
              <a:latin typeface="Tw Cen MT"/>
              <a:cs typeface="Tw Cen MT"/>
            </a:endParaRPr>
          </a:p>
          <a:p>
            <a:pPr marL="287020" marR="50800">
              <a:lnSpc>
                <a:spcPct val="100000"/>
              </a:lnSpc>
            </a:pP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–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Indian,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Irish, </a:t>
            </a:r>
            <a:r>
              <a:rPr sz="2400" spc="-20" dirty="0">
                <a:solidFill>
                  <a:srgbClr val="DFE6CF"/>
                </a:solidFill>
                <a:latin typeface="Tw Cen MT"/>
                <a:cs typeface="Tw Cen MT"/>
              </a:rPr>
              <a:t>Pakistani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and  </a:t>
            </a:r>
            <a:r>
              <a:rPr sz="2400" spc="-15" dirty="0">
                <a:solidFill>
                  <a:srgbClr val="DFE6CF"/>
                </a:solidFill>
                <a:latin typeface="Tw Cen MT"/>
                <a:cs typeface="Tw Cen MT"/>
              </a:rPr>
              <a:t>Mexican.</a:t>
            </a:r>
            <a:endParaRPr sz="2400">
              <a:latin typeface="Tw Cen MT"/>
              <a:cs typeface="Tw Cen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0080" y="4380993"/>
            <a:ext cx="3767454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955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400" b="1" spc="-5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2400" b="1" spc="-25" dirty="0">
                <a:solidFill>
                  <a:srgbClr val="DFE6CF"/>
                </a:solidFill>
                <a:latin typeface="Tw Cen MT"/>
                <a:cs typeface="Tw Cen MT"/>
              </a:rPr>
              <a:t>BRONX </a:t>
            </a:r>
            <a:r>
              <a:rPr sz="2400" b="1" spc="-5" dirty="0">
                <a:solidFill>
                  <a:srgbClr val="DFE6CF"/>
                </a:solidFill>
                <a:latin typeface="Tw Cen MT"/>
                <a:cs typeface="Tw Cen MT"/>
              </a:rPr>
              <a:t>CUISINE </a:t>
            </a:r>
            <a:r>
              <a:rPr sz="2400" b="1" dirty="0">
                <a:solidFill>
                  <a:srgbClr val="DFE6CF"/>
                </a:solidFill>
                <a:latin typeface="Tw Cen MT"/>
                <a:cs typeface="Tw Cen MT"/>
              </a:rPr>
              <a:t>-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Most  Preferred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Food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in The </a:t>
            </a:r>
            <a:r>
              <a:rPr sz="2400" spc="-15" dirty="0">
                <a:solidFill>
                  <a:srgbClr val="DFE6CF"/>
                </a:solidFill>
                <a:latin typeface="Tw Cen MT"/>
                <a:cs typeface="Tw Cen MT"/>
              </a:rPr>
              <a:t>Bronx 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is –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Italian, </a:t>
            </a:r>
            <a:r>
              <a:rPr sz="2400" spc="5" dirty="0">
                <a:solidFill>
                  <a:srgbClr val="DFE6CF"/>
                </a:solidFill>
                <a:latin typeface="Tw Cen MT"/>
                <a:cs typeface="Tw Cen MT"/>
              </a:rPr>
              <a:t>Puerto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Rican, 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Albanian and</a:t>
            </a:r>
            <a:r>
              <a:rPr sz="2400" spc="-1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Dominican.</a:t>
            </a:r>
            <a:endParaRPr sz="2400">
              <a:latin typeface="Tw Cen MT"/>
              <a:cs typeface="Tw Cen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01284" y="1946148"/>
            <a:ext cx="3680459" cy="18379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01284" y="4352544"/>
            <a:ext cx="3680459" cy="19415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330451" y="1301496"/>
            <a:ext cx="3215640" cy="3154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87823" y="1473708"/>
            <a:ext cx="143256" cy="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71288" y="1321308"/>
            <a:ext cx="216535" cy="285115"/>
          </a:xfrm>
          <a:custGeom>
            <a:avLst/>
            <a:gdLst/>
            <a:ahLst/>
            <a:cxnLst/>
            <a:rect l="l" t="t" r="r" b="b"/>
            <a:pathLst>
              <a:path w="216535" h="285115">
                <a:moveTo>
                  <a:pt x="216408" y="216408"/>
                </a:moveTo>
                <a:lnTo>
                  <a:pt x="0" y="216408"/>
                </a:lnTo>
                <a:lnTo>
                  <a:pt x="0" y="163068"/>
                </a:lnTo>
                <a:lnTo>
                  <a:pt x="131064" y="0"/>
                </a:lnTo>
                <a:lnTo>
                  <a:pt x="188976" y="0"/>
                </a:lnTo>
                <a:lnTo>
                  <a:pt x="188976" y="71628"/>
                </a:lnTo>
                <a:lnTo>
                  <a:pt x="126492" y="71628"/>
                </a:lnTo>
                <a:lnTo>
                  <a:pt x="51816" y="164592"/>
                </a:lnTo>
                <a:lnTo>
                  <a:pt x="216408" y="164592"/>
                </a:lnTo>
                <a:lnTo>
                  <a:pt x="216408" y="216408"/>
                </a:lnTo>
                <a:close/>
              </a:path>
              <a:path w="216535" h="285115">
                <a:moveTo>
                  <a:pt x="188976" y="164592"/>
                </a:moveTo>
                <a:lnTo>
                  <a:pt x="126492" y="164592"/>
                </a:lnTo>
                <a:lnTo>
                  <a:pt x="126492" y="71628"/>
                </a:lnTo>
                <a:lnTo>
                  <a:pt x="188976" y="71628"/>
                </a:lnTo>
                <a:lnTo>
                  <a:pt x="188976" y="164592"/>
                </a:lnTo>
                <a:close/>
              </a:path>
              <a:path w="216535" h="285115">
                <a:moveTo>
                  <a:pt x="188976" y="284988"/>
                </a:moveTo>
                <a:lnTo>
                  <a:pt x="126492" y="284988"/>
                </a:lnTo>
                <a:lnTo>
                  <a:pt x="126492" y="216408"/>
                </a:lnTo>
                <a:lnTo>
                  <a:pt x="188976" y="216408"/>
                </a:lnTo>
                <a:lnTo>
                  <a:pt x="188976" y="284988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65192" y="1313688"/>
            <a:ext cx="228600" cy="299085"/>
          </a:xfrm>
          <a:custGeom>
            <a:avLst/>
            <a:gdLst/>
            <a:ahLst/>
            <a:cxnLst/>
            <a:rect l="l" t="t" r="r" b="b"/>
            <a:pathLst>
              <a:path w="228600" h="299084">
                <a:moveTo>
                  <a:pt x="126492" y="230124"/>
                </a:moveTo>
                <a:lnTo>
                  <a:pt x="3048" y="230124"/>
                </a:lnTo>
                <a:lnTo>
                  <a:pt x="0" y="227076"/>
                </a:lnTo>
                <a:lnTo>
                  <a:pt x="0" y="167640"/>
                </a:lnTo>
                <a:lnTo>
                  <a:pt x="1524" y="167640"/>
                </a:lnTo>
                <a:lnTo>
                  <a:pt x="132588" y="3048"/>
                </a:lnTo>
                <a:lnTo>
                  <a:pt x="135636" y="0"/>
                </a:lnTo>
                <a:lnTo>
                  <a:pt x="199644" y="0"/>
                </a:lnTo>
                <a:lnTo>
                  <a:pt x="202692" y="3048"/>
                </a:lnTo>
                <a:lnTo>
                  <a:pt x="202692" y="7620"/>
                </a:lnTo>
                <a:lnTo>
                  <a:pt x="188976" y="7620"/>
                </a:lnTo>
                <a:lnTo>
                  <a:pt x="188976" y="12192"/>
                </a:lnTo>
                <a:lnTo>
                  <a:pt x="143256" y="12192"/>
                </a:lnTo>
                <a:lnTo>
                  <a:pt x="137160" y="13716"/>
                </a:lnTo>
                <a:lnTo>
                  <a:pt x="142031" y="13716"/>
                </a:lnTo>
                <a:lnTo>
                  <a:pt x="15866" y="170688"/>
                </a:lnTo>
                <a:lnTo>
                  <a:pt x="13716" y="170688"/>
                </a:lnTo>
                <a:lnTo>
                  <a:pt x="12192" y="175260"/>
                </a:lnTo>
                <a:lnTo>
                  <a:pt x="13716" y="175260"/>
                </a:lnTo>
                <a:lnTo>
                  <a:pt x="13716" y="216408"/>
                </a:lnTo>
                <a:lnTo>
                  <a:pt x="6096" y="216408"/>
                </a:lnTo>
                <a:lnTo>
                  <a:pt x="13716" y="224028"/>
                </a:lnTo>
                <a:lnTo>
                  <a:pt x="126492" y="224028"/>
                </a:lnTo>
                <a:lnTo>
                  <a:pt x="126492" y="230124"/>
                </a:lnTo>
                <a:close/>
              </a:path>
              <a:path w="228600" h="299084">
                <a:moveTo>
                  <a:pt x="214884" y="178308"/>
                </a:moveTo>
                <a:lnTo>
                  <a:pt x="192024" y="178308"/>
                </a:lnTo>
                <a:lnTo>
                  <a:pt x="188976" y="175260"/>
                </a:lnTo>
                <a:lnTo>
                  <a:pt x="188976" y="7620"/>
                </a:lnTo>
                <a:lnTo>
                  <a:pt x="195072" y="13716"/>
                </a:lnTo>
                <a:lnTo>
                  <a:pt x="202692" y="13716"/>
                </a:lnTo>
                <a:lnTo>
                  <a:pt x="202692" y="164592"/>
                </a:lnTo>
                <a:lnTo>
                  <a:pt x="195072" y="164592"/>
                </a:lnTo>
                <a:lnTo>
                  <a:pt x="202692" y="172212"/>
                </a:lnTo>
                <a:lnTo>
                  <a:pt x="214884" y="172212"/>
                </a:lnTo>
                <a:lnTo>
                  <a:pt x="214884" y="178308"/>
                </a:lnTo>
                <a:close/>
              </a:path>
              <a:path w="228600" h="299084">
                <a:moveTo>
                  <a:pt x="202692" y="13716"/>
                </a:moveTo>
                <a:lnTo>
                  <a:pt x="195072" y="13716"/>
                </a:lnTo>
                <a:lnTo>
                  <a:pt x="188976" y="7620"/>
                </a:lnTo>
                <a:lnTo>
                  <a:pt x="202692" y="7620"/>
                </a:lnTo>
                <a:lnTo>
                  <a:pt x="202692" y="13716"/>
                </a:lnTo>
                <a:close/>
              </a:path>
              <a:path w="228600" h="299084">
                <a:moveTo>
                  <a:pt x="142031" y="13716"/>
                </a:moveTo>
                <a:lnTo>
                  <a:pt x="137160" y="13716"/>
                </a:lnTo>
                <a:lnTo>
                  <a:pt x="143256" y="12192"/>
                </a:lnTo>
                <a:lnTo>
                  <a:pt x="142031" y="13716"/>
                </a:lnTo>
                <a:close/>
              </a:path>
              <a:path w="228600" h="299084">
                <a:moveTo>
                  <a:pt x="188976" y="13716"/>
                </a:moveTo>
                <a:lnTo>
                  <a:pt x="142031" y="13716"/>
                </a:lnTo>
                <a:lnTo>
                  <a:pt x="143256" y="12192"/>
                </a:lnTo>
                <a:lnTo>
                  <a:pt x="188976" y="12192"/>
                </a:lnTo>
                <a:lnTo>
                  <a:pt x="188976" y="13716"/>
                </a:lnTo>
                <a:close/>
              </a:path>
              <a:path w="228600" h="299084">
                <a:moveTo>
                  <a:pt x="137160" y="178308"/>
                </a:moveTo>
                <a:lnTo>
                  <a:pt x="56388" y="178308"/>
                </a:lnTo>
                <a:lnTo>
                  <a:pt x="53340" y="176784"/>
                </a:lnTo>
                <a:lnTo>
                  <a:pt x="51816" y="175260"/>
                </a:lnTo>
                <a:lnTo>
                  <a:pt x="51816" y="169164"/>
                </a:lnTo>
                <a:lnTo>
                  <a:pt x="53340" y="167640"/>
                </a:lnTo>
                <a:lnTo>
                  <a:pt x="126492" y="74676"/>
                </a:lnTo>
                <a:lnTo>
                  <a:pt x="129540" y="71628"/>
                </a:lnTo>
                <a:lnTo>
                  <a:pt x="137160" y="71628"/>
                </a:lnTo>
                <a:lnTo>
                  <a:pt x="140208" y="74676"/>
                </a:lnTo>
                <a:lnTo>
                  <a:pt x="140208" y="79248"/>
                </a:lnTo>
                <a:lnTo>
                  <a:pt x="126492" y="79248"/>
                </a:lnTo>
                <a:lnTo>
                  <a:pt x="126492" y="96075"/>
                </a:lnTo>
                <a:lnTo>
                  <a:pt x="73446" y="164592"/>
                </a:lnTo>
                <a:lnTo>
                  <a:pt x="57912" y="164592"/>
                </a:lnTo>
                <a:lnTo>
                  <a:pt x="64008" y="176784"/>
                </a:lnTo>
                <a:lnTo>
                  <a:pt x="138684" y="176784"/>
                </a:lnTo>
                <a:lnTo>
                  <a:pt x="137160" y="178308"/>
                </a:lnTo>
                <a:close/>
              </a:path>
              <a:path w="228600" h="299084">
                <a:moveTo>
                  <a:pt x="126492" y="96075"/>
                </a:moveTo>
                <a:lnTo>
                  <a:pt x="126492" y="79248"/>
                </a:lnTo>
                <a:lnTo>
                  <a:pt x="132588" y="85344"/>
                </a:lnTo>
                <a:lnTo>
                  <a:pt x="134800" y="85344"/>
                </a:lnTo>
                <a:lnTo>
                  <a:pt x="126492" y="96075"/>
                </a:lnTo>
                <a:close/>
              </a:path>
              <a:path w="228600" h="299084">
                <a:moveTo>
                  <a:pt x="132588" y="85344"/>
                </a:moveTo>
                <a:lnTo>
                  <a:pt x="126492" y="79248"/>
                </a:lnTo>
                <a:lnTo>
                  <a:pt x="140208" y="79248"/>
                </a:lnTo>
                <a:lnTo>
                  <a:pt x="140208" y="82296"/>
                </a:lnTo>
                <a:lnTo>
                  <a:pt x="137160" y="82296"/>
                </a:lnTo>
                <a:lnTo>
                  <a:pt x="132588" y="85344"/>
                </a:lnTo>
                <a:close/>
              </a:path>
              <a:path w="228600" h="299084">
                <a:moveTo>
                  <a:pt x="134800" y="85344"/>
                </a:moveTo>
                <a:lnTo>
                  <a:pt x="132588" y="85344"/>
                </a:lnTo>
                <a:lnTo>
                  <a:pt x="137160" y="82296"/>
                </a:lnTo>
                <a:lnTo>
                  <a:pt x="134800" y="85344"/>
                </a:lnTo>
                <a:close/>
              </a:path>
              <a:path w="228600" h="299084">
                <a:moveTo>
                  <a:pt x="126492" y="172212"/>
                </a:moveTo>
                <a:lnTo>
                  <a:pt x="126492" y="96075"/>
                </a:lnTo>
                <a:lnTo>
                  <a:pt x="137160" y="82296"/>
                </a:lnTo>
                <a:lnTo>
                  <a:pt x="140208" y="82296"/>
                </a:lnTo>
                <a:lnTo>
                  <a:pt x="140208" y="164592"/>
                </a:lnTo>
                <a:lnTo>
                  <a:pt x="132588" y="164592"/>
                </a:lnTo>
                <a:lnTo>
                  <a:pt x="126492" y="172212"/>
                </a:lnTo>
                <a:close/>
              </a:path>
              <a:path w="228600" h="299084">
                <a:moveTo>
                  <a:pt x="64008" y="176784"/>
                </a:moveTo>
                <a:lnTo>
                  <a:pt x="57912" y="164592"/>
                </a:lnTo>
                <a:lnTo>
                  <a:pt x="73446" y="164592"/>
                </a:lnTo>
                <a:lnTo>
                  <a:pt x="64008" y="176784"/>
                </a:lnTo>
                <a:close/>
              </a:path>
              <a:path w="228600" h="299084">
                <a:moveTo>
                  <a:pt x="138684" y="176784"/>
                </a:moveTo>
                <a:lnTo>
                  <a:pt x="64008" y="176784"/>
                </a:lnTo>
                <a:lnTo>
                  <a:pt x="73446" y="164592"/>
                </a:lnTo>
                <a:lnTo>
                  <a:pt x="126492" y="164592"/>
                </a:lnTo>
                <a:lnTo>
                  <a:pt x="126492" y="172212"/>
                </a:lnTo>
                <a:lnTo>
                  <a:pt x="140208" y="172212"/>
                </a:lnTo>
                <a:lnTo>
                  <a:pt x="140208" y="175260"/>
                </a:lnTo>
                <a:lnTo>
                  <a:pt x="138684" y="176784"/>
                </a:lnTo>
                <a:close/>
              </a:path>
              <a:path w="228600" h="299084">
                <a:moveTo>
                  <a:pt x="140208" y="172212"/>
                </a:moveTo>
                <a:lnTo>
                  <a:pt x="126492" y="172212"/>
                </a:lnTo>
                <a:lnTo>
                  <a:pt x="132588" y="164592"/>
                </a:lnTo>
                <a:lnTo>
                  <a:pt x="140208" y="164592"/>
                </a:lnTo>
                <a:lnTo>
                  <a:pt x="140208" y="172212"/>
                </a:lnTo>
                <a:close/>
              </a:path>
              <a:path w="228600" h="299084">
                <a:moveTo>
                  <a:pt x="202692" y="172212"/>
                </a:moveTo>
                <a:lnTo>
                  <a:pt x="195072" y="164592"/>
                </a:lnTo>
                <a:lnTo>
                  <a:pt x="202692" y="164592"/>
                </a:lnTo>
                <a:lnTo>
                  <a:pt x="202692" y="172212"/>
                </a:lnTo>
                <a:close/>
              </a:path>
              <a:path w="228600" h="299084">
                <a:moveTo>
                  <a:pt x="228600" y="178308"/>
                </a:moveTo>
                <a:lnTo>
                  <a:pt x="222504" y="178308"/>
                </a:lnTo>
                <a:lnTo>
                  <a:pt x="214884" y="172212"/>
                </a:lnTo>
                <a:lnTo>
                  <a:pt x="202692" y="172212"/>
                </a:lnTo>
                <a:lnTo>
                  <a:pt x="202692" y="164592"/>
                </a:lnTo>
                <a:lnTo>
                  <a:pt x="225552" y="164592"/>
                </a:lnTo>
                <a:lnTo>
                  <a:pt x="228600" y="167640"/>
                </a:lnTo>
                <a:lnTo>
                  <a:pt x="228600" y="178308"/>
                </a:lnTo>
                <a:close/>
              </a:path>
              <a:path w="228600" h="299084">
                <a:moveTo>
                  <a:pt x="12192" y="175260"/>
                </a:moveTo>
                <a:lnTo>
                  <a:pt x="13716" y="170688"/>
                </a:lnTo>
                <a:lnTo>
                  <a:pt x="13716" y="173363"/>
                </a:lnTo>
                <a:lnTo>
                  <a:pt x="12192" y="175260"/>
                </a:lnTo>
                <a:close/>
              </a:path>
              <a:path w="228600" h="299084">
                <a:moveTo>
                  <a:pt x="13716" y="173363"/>
                </a:moveTo>
                <a:lnTo>
                  <a:pt x="13716" y="170688"/>
                </a:lnTo>
                <a:lnTo>
                  <a:pt x="15866" y="170688"/>
                </a:lnTo>
                <a:lnTo>
                  <a:pt x="13716" y="173363"/>
                </a:lnTo>
                <a:close/>
              </a:path>
              <a:path w="228600" h="299084">
                <a:moveTo>
                  <a:pt x="214884" y="224028"/>
                </a:moveTo>
                <a:lnTo>
                  <a:pt x="214884" y="172212"/>
                </a:lnTo>
                <a:lnTo>
                  <a:pt x="222504" y="178308"/>
                </a:lnTo>
                <a:lnTo>
                  <a:pt x="228600" y="178308"/>
                </a:lnTo>
                <a:lnTo>
                  <a:pt x="228600" y="216408"/>
                </a:lnTo>
                <a:lnTo>
                  <a:pt x="222504" y="216408"/>
                </a:lnTo>
                <a:lnTo>
                  <a:pt x="214884" y="224028"/>
                </a:lnTo>
                <a:close/>
              </a:path>
              <a:path w="228600" h="299084">
                <a:moveTo>
                  <a:pt x="13716" y="175260"/>
                </a:moveTo>
                <a:lnTo>
                  <a:pt x="12192" y="175260"/>
                </a:lnTo>
                <a:lnTo>
                  <a:pt x="13716" y="173363"/>
                </a:lnTo>
                <a:lnTo>
                  <a:pt x="13716" y="175260"/>
                </a:lnTo>
                <a:close/>
              </a:path>
              <a:path w="228600" h="299084">
                <a:moveTo>
                  <a:pt x="13716" y="224028"/>
                </a:moveTo>
                <a:lnTo>
                  <a:pt x="6096" y="216408"/>
                </a:lnTo>
                <a:lnTo>
                  <a:pt x="13716" y="216408"/>
                </a:lnTo>
                <a:lnTo>
                  <a:pt x="13716" y="224028"/>
                </a:lnTo>
                <a:close/>
              </a:path>
              <a:path w="228600" h="299084">
                <a:moveTo>
                  <a:pt x="140208" y="230124"/>
                </a:moveTo>
                <a:lnTo>
                  <a:pt x="132588" y="230124"/>
                </a:lnTo>
                <a:lnTo>
                  <a:pt x="126492" y="224028"/>
                </a:lnTo>
                <a:lnTo>
                  <a:pt x="13716" y="224028"/>
                </a:lnTo>
                <a:lnTo>
                  <a:pt x="13716" y="216408"/>
                </a:lnTo>
                <a:lnTo>
                  <a:pt x="137160" y="216408"/>
                </a:lnTo>
                <a:lnTo>
                  <a:pt x="140208" y="220980"/>
                </a:lnTo>
                <a:lnTo>
                  <a:pt x="140208" y="230124"/>
                </a:lnTo>
                <a:close/>
              </a:path>
              <a:path w="228600" h="299084">
                <a:moveTo>
                  <a:pt x="188976" y="292608"/>
                </a:moveTo>
                <a:lnTo>
                  <a:pt x="188976" y="220980"/>
                </a:lnTo>
                <a:lnTo>
                  <a:pt x="192024" y="216408"/>
                </a:lnTo>
                <a:lnTo>
                  <a:pt x="214884" y="216408"/>
                </a:lnTo>
                <a:lnTo>
                  <a:pt x="214884" y="224028"/>
                </a:lnTo>
                <a:lnTo>
                  <a:pt x="202692" y="224028"/>
                </a:lnTo>
                <a:lnTo>
                  <a:pt x="195072" y="230124"/>
                </a:lnTo>
                <a:lnTo>
                  <a:pt x="202692" y="230124"/>
                </a:lnTo>
                <a:lnTo>
                  <a:pt x="202692" y="284987"/>
                </a:lnTo>
                <a:lnTo>
                  <a:pt x="195072" y="284987"/>
                </a:lnTo>
                <a:lnTo>
                  <a:pt x="188976" y="292608"/>
                </a:lnTo>
                <a:close/>
              </a:path>
              <a:path w="228600" h="299084">
                <a:moveTo>
                  <a:pt x="225552" y="230124"/>
                </a:moveTo>
                <a:lnTo>
                  <a:pt x="202692" y="230124"/>
                </a:lnTo>
                <a:lnTo>
                  <a:pt x="202692" y="224028"/>
                </a:lnTo>
                <a:lnTo>
                  <a:pt x="214884" y="224028"/>
                </a:lnTo>
                <a:lnTo>
                  <a:pt x="222504" y="216408"/>
                </a:lnTo>
                <a:lnTo>
                  <a:pt x="228600" y="216408"/>
                </a:lnTo>
                <a:lnTo>
                  <a:pt x="228600" y="227076"/>
                </a:lnTo>
                <a:lnTo>
                  <a:pt x="225552" y="230124"/>
                </a:lnTo>
                <a:close/>
              </a:path>
              <a:path w="228600" h="299084">
                <a:moveTo>
                  <a:pt x="199644" y="298704"/>
                </a:moveTo>
                <a:lnTo>
                  <a:pt x="129540" y="298704"/>
                </a:lnTo>
                <a:lnTo>
                  <a:pt x="126492" y="295656"/>
                </a:lnTo>
                <a:lnTo>
                  <a:pt x="126492" y="224028"/>
                </a:lnTo>
                <a:lnTo>
                  <a:pt x="132588" y="230124"/>
                </a:lnTo>
                <a:lnTo>
                  <a:pt x="140208" y="230124"/>
                </a:lnTo>
                <a:lnTo>
                  <a:pt x="140208" y="284987"/>
                </a:lnTo>
                <a:lnTo>
                  <a:pt x="132588" y="284987"/>
                </a:lnTo>
                <a:lnTo>
                  <a:pt x="140208" y="292608"/>
                </a:lnTo>
                <a:lnTo>
                  <a:pt x="202692" y="292608"/>
                </a:lnTo>
                <a:lnTo>
                  <a:pt x="202692" y="295656"/>
                </a:lnTo>
                <a:lnTo>
                  <a:pt x="199644" y="298704"/>
                </a:lnTo>
                <a:close/>
              </a:path>
              <a:path w="228600" h="299084">
                <a:moveTo>
                  <a:pt x="202692" y="230124"/>
                </a:moveTo>
                <a:lnTo>
                  <a:pt x="195072" y="230124"/>
                </a:lnTo>
                <a:lnTo>
                  <a:pt x="202692" y="224028"/>
                </a:lnTo>
                <a:lnTo>
                  <a:pt x="202692" y="230124"/>
                </a:lnTo>
                <a:close/>
              </a:path>
              <a:path w="228600" h="299084">
                <a:moveTo>
                  <a:pt x="140208" y="292608"/>
                </a:moveTo>
                <a:lnTo>
                  <a:pt x="132588" y="284987"/>
                </a:lnTo>
                <a:lnTo>
                  <a:pt x="140208" y="284987"/>
                </a:lnTo>
                <a:lnTo>
                  <a:pt x="140208" y="292608"/>
                </a:lnTo>
                <a:close/>
              </a:path>
              <a:path w="228600" h="299084">
                <a:moveTo>
                  <a:pt x="188976" y="292608"/>
                </a:moveTo>
                <a:lnTo>
                  <a:pt x="140208" y="292608"/>
                </a:lnTo>
                <a:lnTo>
                  <a:pt x="140208" y="284987"/>
                </a:lnTo>
                <a:lnTo>
                  <a:pt x="188976" y="284987"/>
                </a:lnTo>
                <a:lnTo>
                  <a:pt x="188976" y="292608"/>
                </a:lnTo>
                <a:close/>
              </a:path>
              <a:path w="228600" h="299084">
                <a:moveTo>
                  <a:pt x="202692" y="292608"/>
                </a:moveTo>
                <a:lnTo>
                  <a:pt x="188976" y="292608"/>
                </a:lnTo>
                <a:lnTo>
                  <a:pt x="195072" y="284987"/>
                </a:lnTo>
                <a:lnTo>
                  <a:pt x="202692" y="284987"/>
                </a:lnTo>
                <a:lnTo>
                  <a:pt x="202692" y="292608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43144" y="1473708"/>
            <a:ext cx="143256" cy="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44896" y="1306067"/>
            <a:ext cx="3066287" cy="3916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308592" y="1967006"/>
            <a:ext cx="7903845" cy="441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37795" indent="-274320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  <a:tab pos="5907405" algn="l"/>
                <a:tab pos="6477000" algn="l"/>
              </a:tabLst>
            </a:pPr>
            <a:r>
              <a:rPr sz="2400" spc="-30" dirty="0">
                <a:solidFill>
                  <a:srgbClr val="DFE6CF"/>
                </a:solidFill>
                <a:latin typeface="Tw Cen MT"/>
                <a:cs typeface="Tw Cen MT"/>
              </a:rPr>
              <a:t>NewYork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city </a:t>
            </a:r>
            <a:r>
              <a:rPr sz="2400" spc="-15" dirty="0">
                <a:solidFill>
                  <a:srgbClr val="DFE6CF"/>
                </a:solidFill>
                <a:latin typeface="Tw Cen MT"/>
                <a:cs typeface="Tw Cen MT"/>
              </a:rPr>
              <a:t>geographical</a:t>
            </a:r>
            <a:r>
              <a:rPr sz="2400" spc="8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coordinates</a:t>
            </a:r>
            <a:r>
              <a:rPr sz="2400" spc="4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spc="-10" dirty="0">
                <a:solidFill>
                  <a:srgbClr val="DFE6CF"/>
                </a:solidFill>
                <a:latin typeface="Tw Cen MT"/>
                <a:cs typeface="Tw Cen MT"/>
              </a:rPr>
              <a:t>data	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has	</a:t>
            </a:r>
            <a:r>
              <a:rPr sz="2400" spc="5" dirty="0">
                <a:solidFill>
                  <a:srgbClr val="DFE6CF"/>
                </a:solidFill>
                <a:latin typeface="Tw Cen MT"/>
                <a:cs typeface="Tw Cen MT"/>
              </a:rPr>
              <a:t>be</a:t>
            </a:r>
            <a:r>
              <a:rPr sz="2400" spc="-8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utilized 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as input </a:t>
            </a:r>
            <a:r>
              <a:rPr sz="2400" spc="-15" dirty="0">
                <a:solidFill>
                  <a:srgbClr val="DFE6CF"/>
                </a:solidFill>
                <a:latin typeface="Tw Cen MT"/>
                <a:cs typeface="Tw Cen MT"/>
              </a:rPr>
              <a:t>for </a:t>
            </a:r>
            <a:r>
              <a:rPr sz="2400" spc="5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Foursquare API, that has been </a:t>
            </a:r>
            <a:r>
              <a:rPr sz="2400" spc="-20" dirty="0">
                <a:solidFill>
                  <a:srgbClr val="DFE6CF"/>
                </a:solidFill>
                <a:latin typeface="Tw Cen MT"/>
                <a:cs typeface="Tw Cen MT"/>
              </a:rPr>
              <a:t>leveraged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to  </a:t>
            </a:r>
            <a:r>
              <a:rPr sz="2400" spc="-10" dirty="0">
                <a:solidFill>
                  <a:srgbClr val="DFE6CF"/>
                </a:solidFill>
                <a:latin typeface="Tw Cen MT"/>
                <a:cs typeface="Tw Cen MT"/>
              </a:rPr>
              <a:t>provision </a:t>
            </a:r>
            <a:r>
              <a:rPr sz="2400" spc="-15" dirty="0">
                <a:solidFill>
                  <a:srgbClr val="DFE6CF"/>
                </a:solidFill>
                <a:latin typeface="Tw Cen MT"/>
                <a:cs typeface="Tw Cen MT"/>
              </a:rPr>
              <a:t>venues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information </a:t>
            </a:r>
            <a:r>
              <a:rPr sz="2400" spc="-20" dirty="0">
                <a:solidFill>
                  <a:srgbClr val="DFE6CF"/>
                </a:solidFill>
                <a:latin typeface="Tw Cen MT"/>
                <a:cs typeface="Tw Cen MT"/>
              </a:rPr>
              <a:t>for </a:t>
            </a:r>
            <a:r>
              <a:rPr sz="2400" spc="20" dirty="0">
                <a:solidFill>
                  <a:srgbClr val="DFE6CF"/>
                </a:solidFill>
                <a:latin typeface="Tw Cen MT"/>
                <a:cs typeface="Tw Cen MT"/>
              </a:rPr>
              <a:t>each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neighborhood.</a:t>
            </a:r>
            <a:endParaRPr sz="2400">
              <a:latin typeface="Tw Cen MT"/>
              <a:cs typeface="Tw Cen MT"/>
            </a:endParaRPr>
          </a:p>
          <a:p>
            <a:pPr marL="286385" marR="5080" indent="-274320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400" spc="-100" dirty="0">
                <a:solidFill>
                  <a:srgbClr val="DFE6CF"/>
                </a:solidFill>
                <a:latin typeface="Tw Cen MT"/>
                <a:cs typeface="Tw Cen MT"/>
              </a:rPr>
              <a:t>We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used </a:t>
            </a:r>
            <a:r>
              <a:rPr sz="2400" spc="5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Foursquare API data to </a:t>
            </a:r>
            <a:r>
              <a:rPr sz="2400" spc="-10" dirty="0">
                <a:solidFill>
                  <a:srgbClr val="DFE6CF"/>
                </a:solidFill>
                <a:latin typeface="Tw Cen MT"/>
                <a:cs typeface="Tw Cen MT"/>
              </a:rPr>
              <a:t>explore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neighborhoods in  </a:t>
            </a:r>
            <a:r>
              <a:rPr sz="2400" spc="-15" dirty="0">
                <a:solidFill>
                  <a:srgbClr val="DFE6CF"/>
                </a:solidFill>
                <a:latin typeface="Tw Cen MT"/>
                <a:cs typeface="Tw Cen MT"/>
              </a:rPr>
              <a:t>New </a:t>
            </a:r>
            <a:r>
              <a:rPr sz="2400" spc="-35" dirty="0">
                <a:solidFill>
                  <a:srgbClr val="DFE6CF"/>
                </a:solidFill>
                <a:latin typeface="Tw Cen MT"/>
                <a:cs typeface="Tw Cen MT"/>
              </a:rPr>
              <a:t>York</a:t>
            </a:r>
            <a:r>
              <a:rPr sz="2400" spc="-1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spc="-30" dirty="0">
                <a:solidFill>
                  <a:srgbClr val="DFE6CF"/>
                </a:solidFill>
                <a:latin typeface="Tw Cen MT"/>
                <a:cs typeface="Tw Cen MT"/>
              </a:rPr>
              <a:t>City.</a:t>
            </a:r>
            <a:endParaRPr sz="2400">
              <a:latin typeface="Tw Cen MT"/>
              <a:cs typeface="Tw Cen MT"/>
            </a:endParaRPr>
          </a:p>
          <a:p>
            <a:pPr marL="286385" marR="396875" indent="-274320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Using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2400" spc="-10" dirty="0">
                <a:solidFill>
                  <a:srgbClr val="DFE6CF"/>
                </a:solidFill>
                <a:latin typeface="Tw Cen MT"/>
                <a:cs typeface="Tw Cen MT"/>
              </a:rPr>
              <a:t>geographical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coordinates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of </a:t>
            </a:r>
            <a:r>
              <a:rPr sz="2400" spc="15" dirty="0">
                <a:solidFill>
                  <a:srgbClr val="DFE6CF"/>
                </a:solidFill>
                <a:latin typeface="Tw Cen MT"/>
                <a:cs typeface="Tw Cen MT"/>
              </a:rPr>
              <a:t>each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neighbourhood  foursquare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API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calls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are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made to </a:t>
            </a:r>
            <a:r>
              <a:rPr sz="2400" spc="-20" dirty="0">
                <a:solidFill>
                  <a:srgbClr val="DFE6CF"/>
                </a:solidFill>
                <a:latin typeface="Tw Cen MT"/>
                <a:cs typeface="Tw Cen MT"/>
              </a:rPr>
              <a:t>get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top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200 </a:t>
            </a:r>
            <a:r>
              <a:rPr sz="2400" spc="-15" dirty="0">
                <a:solidFill>
                  <a:srgbClr val="DFE6CF"/>
                </a:solidFill>
                <a:latin typeface="Tw Cen MT"/>
                <a:cs typeface="Tw Cen MT"/>
              </a:rPr>
              <a:t>venues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in a  </a:t>
            </a:r>
            <a:r>
              <a:rPr sz="2400" spc="-10" dirty="0">
                <a:solidFill>
                  <a:srgbClr val="DFE6CF"/>
                </a:solidFill>
                <a:latin typeface="Tw Cen MT"/>
                <a:cs typeface="Tw Cen MT"/>
              </a:rPr>
              <a:t>radius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of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1000</a:t>
            </a:r>
            <a:r>
              <a:rPr sz="2400" spc="8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meters</a:t>
            </a:r>
            <a:endParaRPr sz="24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00">
              <a:latin typeface="Times New Roman"/>
              <a:cs typeface="Times New Roman"/>
            </a:endParaRPr>
          </a:p>
          <a:p>
            <a:pPr marL="265430">
              <a:lnSpc>
                <a:spcPct val="100000"/>
              </a:lnSpc>
            </a:pPr>
            <a:r>
              <a:rPr sz="2400" spc="-55" dirty="0">
                <a:solidFill>
                  <a:srgbClr val="DFE6CF"/>
                </a:solidFill>
                <a:latin typeface="Tw Cen MT"/>
                <a:cs typeface="Tw Cen MT"/>
              </a:rPr>
              <a:t>PART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– 1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Brooklyn </a:t>
            </a:r>
            <a:r>
              <a:rPr sz="2400" spc="5" dirty="0">
                <a:solidFill>
                  <a:srgbClr val="DFE6CF"/>
                </a:solidFill>
                <a:latin typeface="Tw Cen MT"/>
                <a:cs typeface="Tw Cen MT"/>
              </a:rPr>
              <a:t>and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 Manhattan</a:t>
            </a:r>
            <a:endParaRPr sz="2400">
              <a:latin typeface="Tw Cen MT"/>
              <a:cs typeface="Tw Cen MT"/>
            </a:endParaRPr>
          </a:p>
          <a:p>
            <a:pPr marL="265430">
              <a:lnSpc>
                <a:spcPct val="100000"/>
              </a:lnSpc>
              <a:spcBef>
                <a:spcPts val="580"/>
              </a:spcBef>
            </a:pPr>
            <a:r>
              <a:rPr sz="2400" spc="-55" dirty="0">
                <a:solidFill>
                  <a:srgbClr val="DFE6CF"/>
                </a:solidFill>
                <a:latin typeface="Tw Cen MT"/>
                <a:cs typeface="Tw Cen MT"/>
              </a:rPr>
              <a:t>PART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– 2 </a:t>
            </a:r>
            <a:r>
              <a:rPr sz="2400" spc="-10" dirty="0">
                <a:solidFill>
                  <a:srgbClr val="DFE6CF"/>
                </a:solidFill>
                <a:latin typeface="Tw Cen MT"/>
                <a:cs typeface="Tw Cen MT"/>
              </a:rPr>
              <a:t>Bronx,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Queens and Staten</a:t>
            </a:r>
            <a:r>
              <a:rPr sz="2400" spc="7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Island</a:t>
            </a:r>
            <a:endParaRPr sz="24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2875" y="478536"/>
            <a:ext cx="8890000" cy="6604000"/>
          </a:xfrm>
          <a:custGeom>
            <a:avLst/>
            <a:gdLst/>
            <a:ahLst/>
            <a:cxnLst/>
            <a:rect l="l" t="t" r="r" b="b"/>
            <a:pathLst>
              <a:path w="8890000" h="6604000">
                <a:moveTo>
                  <a:pt x="8884920" y="6603492"/>
                </a:moveTo>
                <a:lnTo>
                  <a:pt x="4572" y="6603492"/>
                </a:lnTo>
                <a:lnTo>
                  <a:pt x="0" y="6598920"/>
                </a:lnTo>
                <a:lnTo>
                  <a:pt x="0" y="4572"/>
                </a:lnTo>
                <a:lnTo>
                  <a:pt x="4572" y="0"/>
                </a:lnTo>
                <a:lnTo>
                  <a:pt x="8884920" y="0"/>
                </a:lnTo>
                <a:lnTo>
                  <a:pt x="8889492" y="4572"/>
                </a:lnTo>
                <a:lnTo>
                  <a:pt x="8889492" y="9144"/>
                </a:lnTo>
                <a:lnTo>
                  <a:pt x="19812" y="9144"/>
                </a:lnTo>
                <a:lnTo>
                  <a:pt x="9144" y="19812"/>
                </a:lnTo>
                <a:lnTo>
                  <a:pt x="19812" y="19812"/>
                </a:lnTo>
                <a:lnTo>
                  <a:pt x="19812" y="6583680"/>
                </a:lnTo>
                <a:lnTo>
                  <a:pt x="9144" y="6583680"/>
                </a:lnTo>
                <a:lnTo>
                  <a:pt x="19812" y="6592824"/>
                </a:lnTo>
                <a:lnTo>
                  <a:pt x="8889492" y="6592824"/>
                </a:lnTo>
                <a:lnTo>
                  <a:pt x="8889492" y="6598920"/>
                </a:lnTo>
                <a:lnTo>
                  <a:pt x="8884920" y="6603492"/>
                </a:lnTo>
                <a:close/>
              </a:path>
              <a:path w="8890000" h="6604000">
                <a:moveTo>
                  <a:pt x="19812" y="19812"/>
                </a:moveTo>
                <a:lnTo>
                  <a:pt x="9144" y="19812"/>
                </a:lnTo>
                <a:lnTo>
                  <a:pt x="19812" y="9144"/>
                </a:lnTo>
                <a:lnTo>
                  <a:pt x="19812" y="19812"/>
                </a:lnTo>
                <a:close/>
              </a:path>
              <a:path w="8890000" h="6604000">
                <a:moveTo>
                  <a:pt x="8869680" y="19812"/>
                </a:moveTo>
                <a:lnTo>
                  <a:pt x="19812" y="19812"/>
                </a:lnTo>
                <a:lnTo>
                  <a:pt x="19812" y="9144"/>
                </a:lnTo>
                <a:lnTo>
                  <a:pt x="8869680" y="9144"/>
                </a:lnTo>
                <a:lnTo>
                  <a:pt x="8869680" y="19812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8869680" y="9144"/>
                </a:lnTo>
                <a:lnTo>
                  <a:pt x="8878824" y="19812"/>
                </a:lnTo>
                <a:lnTo>
                  <a:pt x="8889492" y="19812"/>
                </a:lnTo>
                <a:lnTo>
                  <a:pt x="8889492" y="6583680"/>
                </a:lnTo>
                <a:lnTo>
                  <a:pt x="8878824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19812"/>
                </a:moveTo>
                <a:lnTo>
                  <a:pt x="8878824" y="19812"/>
                </a:lnTo>
                <a:lnTo>
                  <a:pt x="8869680" y="9144"/>
                </a:lnTo>
                <a:lnTo>
                  <a:pt x="8889492" y="9144"/>
                </a:lnTo>
                <a:lnTo>
                  <a:pt x="8889492" y="19812"/>
                </a:lnTo>
                <a:close/>
              </a:path>
              <a:path w="8890000" h="6604000">
                <a:moveTo>
                  <a:pt x="19812" y="6592824"/>
                </a:moveTo>
                <a:lnTo>
                  <a:pt x="9144" y="6583680"/>
                </a:lnTo>
                <a:lnTo>
                  <a:pt x="19812" y="6583680"/>
                </a:lnTo>
                <a:lnTo>
                  <a:pt x="19812" y="6592824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19812" y="6592824"/>
                </a:lnTo>
                <a:lnTo>
                  <a:pt x="19812" y="6583680"/>
                </a:lnTo>
                <a:lnTo>
                  <a:pt x="8869680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6592824"/>
                </a:moveTo>
                <a:lnTo>
                  <a:pt x="8869680" y="6592824"/>
                </a:lnTo>
                <a:lnTo>
                  <a:pt x="8878824" y="6583680"/>
                </a:lnTo>
                <a:lnTo>
                  <a:pt x="8889492" y="6583680"/>
                </a:lnTo>
                <a:lnTo>
                  <a:pt x="8889492" y="6592824"/>
                </a:lnTo>
                <a:close/>
              </a:path>
            </a:pathLst>
          </a:custGeom>
          <a:solidFill>
            <a:srgbClr val="CFC6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75303" y="861060"/>
            <a:ext cx="2871216" cy="2819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63867" y="996696"/>
            <a:ext cx="220980" cy="640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02195" y="877823"/>
            <a:ext cx="192405" cy="254635"/>
          </a:xfrm>
          <a:custGeom>
            <a:avLst/>
            <a:gdLst/>
            <a:ahLst/>
            <a:cxnLst/>
            <a:rect l="l" t="t" r="r" b="b"/>
            <a:pathLst>
              <a:path w="192404" h="254634">
                <a:moveTo>
                  <a:pt x="192024" y="193548"/>
                </a:moveTo>
                <a:lnTo>
                  <a:pt x="0" y="193548"/>
                </a:lnTo>
                <a:lnTo>
                  <a:pt x="0" y="146304"/>
                </a:lnTo>
                <a:lnTo>
                  <a:pt x="117348" y="0"/>
                </a:lnTo>
                <a:lnTo>
                  <a:pt x="169164" y="0"/>
                </a:lnTo>
                <a:lnTo>
                  <a:pt x="169164" y="64008"/>
                </a:lnTo>
                <a:lnTo>
                  <a:pt x="112776" y="64008"/>
                </a:lnTo>
                <a:lnTo>
                  <a:pt x="47244" y="146304"/>
                </a:lnTo>
                <a:lnTo>
                  <a:pt x="192024" y="146304"/>
                </a:lnTo>
                <a:lnTo>
                  <a:pt x="192024" y="193548"/>
                </a:lnTo>
                <a:close/>
              </a:path>
              <a:path w="192404" h="254634">
                <a:moveTo>
                  <a:pt x="169164" y="146304"/>
                </a:moveTo>
                <a:lnTo>
                  <a:pt x="112776" y="146304"/>
                </a:lnTo>
                <a:lnTo>
                  <a:pt x="112776" y="64008"/>
                </a:lnTo>
                <a:lnTo>
                  <a:pt x="169164" y="64008"/>
                </a:lnTo>
                <a:lnTo>
                  <a:pt x="169164" y="146304"/>
                </a:lnTo>
                <a:close/>
              </a:path>
              <a:path w="192404" h="254634">
                <a:moveTo>
                  <a:pt x="169164" y="254508"/>
                </a:moveTo>
                <a:lnTo>
                  <a:pt x="112776" y="254508"/>
                </a:lnTo>
                <a:lnTo>
                  <a:pt x="112776" y="193548"/>
                </a:lnTo>
                <a:lnTo>
                  <a:pt x="169164" y="193548"/>
                </a:lnTo>
                <a:lnTo>
                  <a:pt x="169164" y="254508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96100" y="871727"/>
            <a:ext cx="205740" cy="266700"/>
          </a:xfrm>
          <a:custGeom>
            <a:avLst/>
            <a:gdLst/>
            <a:ahLst/>
            <a:cxnLst/>
            <a:rect l="l" t="t" r="r" b="b"/>
            <a:pathLst>
              <a:path w="205740" h="266700">
                <a:moveTo>
                  <a:pt x="112776" y="205740"/>
                </a:moveTo>
                <a:lnTo>
                  <a:pt x="3048" y="205740"/>
                </a:lnTo>
                <a:lnTo>
                  <a:pt x="0" y="202692"/>
                </a:lnTo>
                <a:lnTo>
                  <a:pt x="0" y="149352"/>
                </a:lnTo>
                <a:lnTo>
                  <a:pt x="1524" y="147828"/>
                </a:lnTo>
                <a:lnTo>
                  <a:pt x="117348" y="3048"/>
                </a:lnTo>
                <a:lnTo>
                  <a:pt x="118872" y="0"/>
                </a:lnTo>
                <a:lnTo>
                  <a:pt x="178308" y="0"/>
                </a:lnTo>
                <a:lnTo>
                  <a:pt x="181356" y="3048"/>
                </a:lnTo>
                <a:lnTo>
                  <a:pt x="181356" y="6096"/>
                </a:lnTo>
                <a:lnTo>
                  <a:pt x="167640" y="6096"/>
                </a:lnTo>
                <a:lnTo>
                  <a:pt x="167640" y="10668"/>
                </a:lnTo>
                <a:lnTo>
                  <a:pt x="128016" y="10668"/>
                </a:lnTo>
                <a:lnTo>
                  <a:pt x="123444" y="13716"/>
                </a:lnTo>
                <a:lnTo>
                  <a:pt x="125603" y="13716"/>
                </a:lnTo>
                <a:lnTo>
                  <a:pt x="15811" y="152400"/>
                </a:lnTo>
                <a:lnTo>
                  <a:pt x="13716" y="152400"/>
                </a:lnTo>
                <a:lnTo>
                  <a:pt x="12192" y="156972"/>
                </a:lnTo>
                <a:lnTo>
                  <a:pt x="13716" y="156972"/>
                </a:lnTo>
                <a:lnTo>
                  <a:pt x="13716" y="192024"/>
                </a:lnTo>
                <a:lnTo>
                  <a:pt x="6096" y="192024"/>
                </a:lnTo>
                <a:lnTo>
                  <a:pt x="13716" y="199644"/>
                </a:lnTo>
                <a:lnTo>
                  <a:pt x="112776" y="199644"/>
                </a:lnTo>
                <a:lnTo>
                  <a:pt x="112776" y="205740"/>
                </a:lnTo>
                <a:close/>
              </a:path>
              <a:path w="205740" h="266700">
                <a:moveTo>
                  <a:pt x="192024" y="160020"/>
                </a:moveTo>
                <a:lnTo>
                  <a:pt x="170688" y="160020"/>
                </a:lnTo>
                <a:lnTo>
                  <a:pt x="167640" y="156972"/>
                </a:lnTo>
                <a:lnTo>
                  <a:pt x="167640" y="6096"/>
                </a:lnTo>
                <a:lnTo>
                  <a:pt x="175260" y="13716"/>
                </a:lnTo>
                <a:lnTo>
                  <a:pt x="181356" y="13716"/>
                </a:lnTo>
                <a:lnTo>
                  <a:pt x="181356" y="146304"/>
                </a:lnTo>
                <a:lnTo>
                  <a:pt x="175260" y="146304"/>
                </a:lnTo>
                <a:lnTo>
                  <a:pt x="181356" y="152400"/>
                </a:lnTo>
                <a:lnTo>
                  <a:pt x="192024" y="152400"/>
                </a:lnTo>
                <a:lnTo>
                  <a:pt x="192024" y="160020"/>
                </a:lnTo>
                <a:close/>
              </a:path>
              <a:path w="205740" h="266700">
                <a:moveTo>
                  <a:pt x="181356" y="13716"/>
                </a:moveTo>
                <a:lnTo>
                  <a:pt x="175260" y="13716"/>
                </a:lnTo>
                <a:lnTo>
                  <a:pt x="167640" y="6096"/>
                </a:lnTo>
                <a:lnTo>
                  <a:pt x="181356" y="6096"/>
                </a:lnTo>
                <a:lnTo>
                  <a:pt x="181356" y="13716"/>
                </a:lnTo>
                <a:close/>
              </a:path>
              <a:path w="205740" h="266700">
                <a:moveTo>
                  <a:pt x="125603" y="13716"/>
                </a:moveTo>
                <a:lnTo>
                  <a:pt x="123444" y="13716"/>
                </a:lnTo>
                <a:lnTo>
                  <a:pt x="128016" y="10668"/>
                </a:lnTo>
                <a:lnTo>
                  <a:pt x="125603" y="13716"/>
                </a:lnTo>
                <a:close/>
              </a:path>
              <a:path w="205740" h="266700">
                <a:moveTo>
                  <a:pt x="167640" y="13716"/>
                </a:moveTo>
                <a:lnTo>
                  <a:pt x="125603" y="13716"/>
                </a:lnTo>
                <a:lnTo>
                  <a:pt x="128016" y="10668"/>
                </a:lnTo>
                <a:lnTo>
                  <a:pt x="167640" y="10668"/>
                </a:lnTo>
                <a:lnTo>
                  <a:pt x="167640" y="13716"/>
                </a:lnTo>
                <a:close/>
              </a:path>
              <a:path w="205740" h="266700">
                <a:moveTo>
                  <a:pt x="123444" y="160020"/>
                </a:moveTo>
                <a:lnTo>
                  <a:pt x="50292" y="160020"/>
                </a:lnTo>
                <a:lnTo>
                  <a:pt x="47244" y="158496"/>
                </a:lnTo>
                <a:lnTo>
                  <a:pt x="47244" y="155448"/>
                </a:lnTo>
                <a:lnTo>
                  <a:pt x="45720" y="153924"/>
                </a:lnTo>
                <a:lnTo>
                  <a:pt x="45720" y="150876"/>
                </a:lnTo>
                <a:lnTo>
                  <a:pt x="47244" y="149352"/>
                </a:lnTo>
                <a:lnTo>
                  <a:pt x="112776" y="65532"/>
                </a:lnTo>
                <a:lnTo>
                  <a:pt x="114300" y="64008"/>
                </a:lnTo>
                <a:lnTo>
                  <a:pt x="123444" y="64008"/>
                </a:lnTo>
                <a:lnTo>
                  <a:pt x="126492" y="67056"/>
                </a:lnTo>
                <a:lnTo>
                  <a:pt x="126492" y="70104"/>
                </a:lnTo>
                <a:lnTo>
                  <a:pt x="112776" y="70104"/>
                </a:lnTo>
                <a:lnTo>
                  <a:pt x="112776" y="88073"/>
                </a:lnTo>
                <a:lnTo>
                  <a:pt x="66406" y="146304"/>
                </a:lnTo>
                <a:lnTo>
                  <a:pt x="53340" y="146304"/>
                </a:lnTo>
                <a:lnTo>
                  <a:pt x="57912" y="156972"/>
                </a:lnTo>
                <a:lnTo>
                  <a:pt x="126492" y="156972"/>
                </a:lnTo>
                <a:lnTo>
                  <a:pt x="123444" y="160020"/>
                </a:lnTo>
                <a:close/>
              </a:path>
              <a:path w="205740" h="266700">
                <a:moveTo>
                  <a:pt x="112776" y="88073"/>
                </a:moveTo>
                <a:lnTo>
                  <a:pt x="112776" y="70104"/>
                </a:lnTo>
                <a:lnTo>
                  <a:pt x="118872" y="77724"/>
                </a:lnTo>
                <a:lnTo>
                  <a:pt x="121016" y="77724"/>
                </a:lnTo>
                <a:lnTo>
                  <a:pt x="112776" y="88073"/>
                </a:lnTo>
                <a:close/>
              </a:path>
              <a:path w="205740" h="266700">
                <a:moveTo>
                  <a:pt x="118872" y="77724"/>
                </a:moveTo>
                <a:lnTo>
                  <a:pt x="112776" y="70104"/>
                </a:lnTo>
                <a:lnTo>
                  <a:pt x="126492" y="70104"/>
                </a:lnTo>
                <a:lnTo>
                  <a:pt x="126492" y="74676"/>
                </a:lnTo>
                <a:lnTo>
                  <a:pt x="123444" y="74676"/>
                </a:lnTo>
                <a:lnTo>
                  <a:pt x="118872" y="77724"/>
                </a:lnTo>
                <a:close/>
              </a:path>
              <a:path w="205740" h="266700">
                <a:moveTo>
                  <a:pt x="121016" y="77724"/>
                </a:moveTo>
                <a:lnTo>
                  <a:pt x="118872" y="77724"/>
                </a:lnTo>
                <a:lnTo>
                  <a:pt x="123444" y="74676"/>
                </a:lnTo>
                <a:lnTo>
                  <a:pt x="121016" y="77724"/>
                </a:lnTo>
                <a:close/>
              </a:path>
              <a:path w="205740" h="266700">
                <a:moveTo>
                  <a:pt x="112776" y="152400"/>
                </a:moveTo>
                <a:lnTo>
                  <a:pt x="112776" y="88073"/>
                </a:lnTo>
                <a:lnTo>
                  <a:pt x="123444" y="74676"/>
                </a:lnTo>
                <a:lnTo>
                  <a:pt x="126492" y="74676"/>
                </a:lnTo>
                <a:lnTo>
                  <a:pt x="126492" y="146304"/>
                </a:lnTo>
                <a:lnTo>
                  <a:pt x="118872" y="146304"/>
                </a:lnTo>
                <a:lnTo>
                  <a:pt x="112776" y="152400"/>
                </a:lnTo>
                <a:close/>
              </a:path>
              <a:path w="205740" h="266700">
                <a:moveTo>
                  <a:pt x="57912" y="156972"/>
                </a:moveTo>
                <a:lnTo>
                  <a:pt x="53340" y="146304"/>
                </a:lnTo>
                <a:lnTo>
                  <a:pt x="66406" y="146304"/>
                </a:lnTo>
                <a:lnTo>
                  <a:pt x="57912" y="156972"/>
                </a:lnTo>
                <a:close/>
              </a:path>
              <a:path w="205740" h="266700">
                <a:moveTo>
                  <a:pt x="126492" y="156972"/>
                </a:moveTo>
                <a:lnTo>
                  <a:pt x="57912" y="156972"/>
                </a:lnTo>
                <a:lnTo>
                  <a:pt x="66406" y="146304"/>
                </a:lnTo>
                <a:lnTo>
                  <a:pt x="112776" y="146304"/>
                </a:lnTo>
                <a:lnTo>
                  <a:pt x="112776" y="152400"/>
                </a:lnTo>
                <a:lnTo>
                  <a:pt x="126492" y="152400"/>
                </a:lnTo>
                <a:lnTo>
                  <a:pt x="126492" y="156972"/>
                </a:lnTo>
                <a:close/>
              </a:path>
              <a:path w="205740" h="266700">
                <a:moveTo>
                  <a:pt x="126492" y="152400"/>
                </a:moveTo>
                <a:lnTo>
                  <a:pt x="112776" y="152400"/>
                </a:lnTo>
                <a:lnTo>
                  <a:pt x="118872" y="146304"/>
                </a:lnTo>
                <a:lnTo>
                  <a:pt x="126492" y="146304"/>
                </a:lnTo>
                <a:lnTo>
                  <a:pt x="126492" y="152400"/>
                </a:lnTo>
                <a:close/>
              </a:path>
              <a:path w="205740" h="266700">
                <a:moveTo>
                  <a:pt x="181356" y="152400"/>
                </a:moveTo>
                <a:lnTo>
                  <a:pt x="175260" y="146304"/>
                </a:lnTo>
                <a:lnTo>
                  <a:pt x="181356" y="146304"/>
                </a:lnTo>
                <a:lnTo>
                  <a:pt x="181356" y="152400"/>
                </a:lnTo>
                <a:close/>
              </a:path>
              <a:path w="205740" h="266700">
                <a:moveTo>
                  <a:pt x="205740" y="160020"/>
                </a:moveTo>
                <a:lnTo>
                  <a:pt x="198120" y="160020"/>
                </a:lnTo>
                <a:lnTo>
                  <a:pt x="192024" y="152400"/>
                </a:lnTo>
                <a:lnTo>
                  <a:pt x="181356" y="152400"/>
                </a:lnTo>
                <a:lnTo>
                  <a:pt x="181356" y="146304"/>
                </a:lnTo>
                <a:lnTo>
                  <a:pt x="202692" y="146304"/>
                </a:lnTo>
                <a:lnTo>
                  <a:pt x="205740" y="149352"/>
                </a:lnTo>
                <a:lnTo>
                  <a:pt x="205740" y="160020"/>
                </a:lnTo>
                <a:close/>
              </a:path>
              <a:path w="205740" h="266700">
                <a:moveTo>
                  <a:pt x="12192" y="156972"/>
                </a:moveTo>
                <a:lnTo>
                  <a:pt x="13716" y="152400"/>
                </a:lnTo>
                <a:lnTo>
                  <a:pt x="13716" y="155046"/>
                </a:lnTo>
                <a:lnTo>
                  <a:pt x="12192" y="156972"/>
                </a:lnTo>
                <a:close/>
              </a:path>
              <a:path w="205740" h="266700">
                <a:moveTo>
                  <a:pt x="13716" y="155046"/>
                </a:moveTo>
                <a:lnTo>
                  <a:pt x="13716" y="152400"/>
                </a:lnTo>
                <a:lnTo>
                  <a:pt x="15811" y="152400"/>
                </a:lnTo>
                <a:lnTo>
                  <a:pt x="13716" y="155046"/>
                </a:lnTo>
                <a:close/>
              </a:path>
              <a:path w="205740" h="266700">
                <a:moveTo>
                  <a:pt x="192024" y="199644"/>
                </a:moveTo>
                <a:lnTo>
                  <a:pt x="192024" y="152400"/>
                </a:lnTo>
                <a:lnTo>
                  <a:pt x="198120" y="160020"/>
                </a:lnTo>
                <a:lnTo>
                  <a:pt x="205740" y="160020"/>
                </a:lnTo>
                <a:lnTo>
                  <a:pt x="205740" y="192024"/>
                </a:lnTo>
                <a:lnTo>
                  <a:pt x="198120" y="192024"/>
                </a:lnTo>
                <a:lnTo>
                  <a:pt x="192024" y="199644"/>
                </a:lnTo>
                <a:close/>
              </a:path>
              <a:path w="205740" h="266700">
                <a:moveTo>
                  <a:pt x="13716" y="156972"/>
                </a:moveTo>
                <a:lnTo>
                  <a:pt x="12192" y="156972"/>
                </a:lnTo>
                <a:lnTo>
                  <a:pt x="13716" y="155046"/>
                </a:lnTo>
                <a:lnTo>
                  <a:pt x="13716" y="156972"/>
                </a:lnTo>
                <a:close/>
              </a:path>
              <a:path w="205740" h="266700">
                <a:moveTo>
                  <a:pt x="13716" y="199644"/>
                </a:moveTo>
                <a:lnTo>
                  <a:pt x="6096" y="192024"/>
                </a:lnTo>
                <a:lnTo>
                  <a:pt x="13716" y="192024"/>
                </a:lnTo>
                <a:lnTo>
                  <a:pt x="13716" y="199644"/>
                </a:lnTo>
                <a:close/>
              </a:path>
              <a:path w="205740" h="266700">
                <a:moveTo>
                  <a:pt x="126492" y="205740"/>
                </a:moveTo>
                <a:lnTo>
                  <a:pt x="118872" y="205740"/>
                </a:lnTo>
                <a:lnTo>
                  <a:pt x="112776" y="199644"/>
                </a:lnTo>
                <a:lnTo>
                  <a:pt x="13716" y="199644"/>
                </a:lnTo>
                <a:lnTo>
                  <a:pt x="13716" y="192024"/>
                </a:lnTo>
                <a:lnTo>
                  <a:pt x="123444" y="192024"/>
                </a:lnTo>
                <a:lnTo>
                  <a:pt x="126492" y="195072"/>
                </a:lnTo>
                <a:lnTo>
                  <a:pt x="126492" y="205740"/>
                </a:lnTo>
                <a:close/>
              </a:path>
              <a:path w="205740" h="266700">
                <a:moveTo>
                  <a:pt x="167640" y="260604"/>
                </a:moveTo>
                <a:lnTo>
                  <a:pt x="167640" y="195072"/>
                </a:lnTo>
                <a:lnTo>
                  <a:pt x="170688" y="192024"/>
                </a:lnTo>
                <a:lnTo>
                  <a:pt x="192024" y="192024"/>
                </a:lnTo>
                <a:lnTo>
                  <a:pt x="192024" y="199644"/>
                </a:lnTo>
                <a:lnTo>
                  <a:pt x="181356" y="199644"/>
                </a:lnTo>
                <a:lnTo>
                  <a:pt x="175260" y="205740"/>
                </a:lnTo>
                <a:lnTo>
                  <a:pt x="181356" y="205740"/>
                </a:lnTo>
                <a:lnTo>
                  <a:pt x="181356" y="252984"/>
                </a:lnTo>
                <a:lnTo>
                  <a:pt x="175260" y="252984"/>
                </a:lnTo>
                <a:lnTo>
                  <a:pt x="167640" y="260604"/>
                </a:lnTo>
                <a:close/>
              </a:path>
              <a:path w="205740" h="266700">
                <a:moveTo>
                  <a:pt x="202692" y="205740"/>
                </a:moveTo>
                <a:lnTo>
                  <a:pt x="181356" y="205740"/>
                </a:lnTo>
                <a:lnTo>
                  <a:pt x="181356" y="199644"/>
                </a:lnTo>
                <a:lnTo>
                  <a:pt x="192024" y="199644"/>
                </a:lnTo>
                <a:lnTo>
                  <a:pt x="198120" y="192024"/>
                </a:lnTo>
                <a:lnTo>
                  <a:pt x="205740" y="192024"/>
                </a:lnTo>
                <a:lnTo>
                  <a:pt x="205740" y="202692"/>
                </a:lnTo>
                <a:lnTo>
                  <a:pt x="202692" y="205740"/>
                </a:lnTo>
                <a:close/>
              </a:path>
              <a:path w="205740" h="266700">
                <a:moveTo>
                  <a:pt x="178308" y="266700"/>
                </a:moveTo>
                <a:lnTo>
                  <a:pt x="115824" y="266700"/>
                </a:lnTo>
                <a:lnTo>
                  <a:pt x="112776" y="263652"/>
                </a:lnTo>
                <a:lnTo>
                  <a:pt x="112776" y="199644"/>
                </a:lnTo>
                <a:lnTo>
                  <a:pt x="118872" y="205740"/>
                </a:lnTo>
                <a:lnTo>
                  <a:pt x="126492" y="205740"/>
                </a:lnTo>
                <a:lnTo>
                  <a:pt x="126492" y="252984"/>
                </a:lnTo>
                <a:lnTo>
                  <a:pt x="118872" y="252984"/>
                </a:lnTo>
                <a:lnTo>
                  <a:pt x="126492" y="260604"/>
                </a:lnTo>
                <a:lnTo>
                  <a:pt x="181356" y="260604"/>
                </a:lnTo>
                <a:lnTo>
                  <a:pt x="181356" y="263652"/>
                </a:lnTo>
                <a:lnTo>
                  <a:pt x="178308" y="266700"/>
                </a:lnTo>
                <a:close/>
              </a:path>
              <a:path w="205740" h="266700">
                <a:moveTo>
                  <a:pt x="181356" y="205740"/>
                </a:moveTo>
                <a:lnTo>
                  <a:pt x="175260" y="205740"/>
                </a:lnTo>
                <a:lnTo>
                  <a:pt x="181356" y="199644"/>
                </a:lnTo>
                <a:lnTo>
                  <a:pt x="181356" y="205740"/>
                </a:lnTo>
                <a:close/>
              </a:path>
              <a:path w="205740" h="266700">
                <a:moveTo>
                  <a:pt x="126492" y="260604"/>
                </a:moveTo>
                <a:lnTo>
                  <a:pt x="118872" y="252984"/>
                </a:lnTo>
                <a:lnTo>
                  <a:pt x="126492" y="252984"/>
                </a:lnTo>
                <a:lnTo>
                  <a:pt x="126492" y="260604"/>
                </a:lnTo>
                <a:close/>
              </a:path>
              <a:path w="205740" h="266700">
                <a:moveTo>
                  <a:pt x="167640" y="260604"/>
                </a:moveTo>
                <a:lnTo>
                  <a:pt x="126492" y="260604"/>
                </a:lnTo>
                <a:lnTo>
                  <a:pt x="126492" y="252984"/>
                </a:lnTo>
                <a:lnTo>
                  <a:pt x="167640" y="252984"/>
                </a:lnTo>
                <a:lnTo>
                  <a:pt x="167640" y="260604"/>
                </a:lnTo>
                <a:close/>
              </a:path>
              <a:path w="205740" h="266700">
                <a:moveTo>
                  <a:pt x="181356" y="260604"/>
                </a:moveTo>
                <a:lnTo>
                  <a:pt x="167640" y="260604"/>
                </a:lnTo>
                <a:lnTo>
                  <a:pt x="175260" y="252984"/>
                </a:lnTo>
                <a:lnTo>
                  <a:pt x="181356" y="252984"/>
                </a:lnTo>
                <a:lnTo>
                  <a:pt x="181356" y="260604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48483" y="1351788"/>
            <a:ext cx="888492" cy="274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52800" y="1484375"/>
            <a:ext cx="220980" cy="640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21608" y="1347216"/>
            <a:ext cx="4614672" cy="3550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310080" y="1967006"/>
            <a:ext cx="46012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Brooklyn and Manhattan </a:t>
            </a:r>
            <a:r>
              <a:rPr spc="-25" dirty="0"/>
              <a:t>Venues</a:t>
            </a:r>
            <a:r>
              <a:rPr spc="-100" dirty="0"/>
              <a:t> </a:t>
            </a:r>
            <a:r>
              <a:rPr dirty="0"/>
              <a:t>data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310080" y="4161471"/>
            <a:ext cx="4618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Brooklyn and Manhattan</a:t>
            </a:r>
            <a:r>
              <a:rPr sz="2400" spc="-3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Visualization</a:t>
            </a:r>
            <a:endParaRPr sz="2400">
              <a:latin typeface="Tw Cen MT"/>
              <a:cs typeface="Tw Cen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32916" y="2407920"/>
            <a:ext cx="7911083" cy="16459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88107" y="4639055"/>
            <a:ext cx="5771387" cy="23500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48483" y="1351788"/>
            <a:ext cx="888492" cy="274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52800" y="1484375"/>
            <a:ext cx="220980" cy="640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21608" y="1347216"/>
            <a:ext cx="4614672" cy="3550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b="1" dirty="0">
                <a:latin typeface="Tw Cen MT"/>
                <a:cs typeface="Tw Cen MT"/>
              </a:rPr>
              <a:t>Brooklyn and </a:t>
            </a:r>
            <a:r>
              <a:rPr b="1" spc="5" dirty="0">
                <a:latin typeface="Tw Cen MT"/>
                <a:cs typeface="Tw Cen MT"/>
              </a:rPr>
              <a:t>Manhattan </a:t>
            </a:r>
            <a:r>
              <a:rPr b="1" spc="-25" dirty="0">
                <a:latin typeface="Tw Cen MT"/>
                <a:cs typeface="Tw Cen MT"/>
              </a:rPr>
              <a:t>Venues </a:t>
            </a:r>
            <a:r>
              <a:rPr b="1" spc="-5" dirty="0">
                <a:latin typeface="Tw Cen MT"/>
                <a:cs typeface="Tw Cen MT"/>
              </a:rPr>
              <a:t>Visualization </a:t>
            </a:r>
            <a:r>
              <a:rPr b="1" dirty="0">
                <a:latin typeface="Tw Cen MT"/>
                <a:cs typeface="Tw Cen MT"/>
              </a:rPr>
              <a:t>: </a:t>
            </a:r>
            <a:r>
              <a:rPr spc="-10" dirty="0"/>
              <a:t>Generated </a:t>
            </a:r>
            <a:r>
              <a:rPr spc="-5" dirty="0"/>
              <a:t>the  </a:t>
            </a:r>
            <a:r>
              <a:rPr spc="-20" dirty="0"/>
              <a:t>below </a:t>
            </a:r>
            <a:r>
              <a:rPr spc="-10" dirty="0"/>
              <a:t>Brooklyn and </a:t>
            </a:r>
            <a:r>
              <a:rPr spc="-5" dirty="0"/>
              <a:t>Manhattan </a:t>
            </a:r>
            <a:r>
              <a:rPr spc="-25" dirty="0"/>
              <a:t>Venues </a:t>
            </a:r>
            <a:r>
              <a:rPr spc="-5" dirty="0"/>
              <a:t>Visualization. </a:t>
            </a:r>
            <a:r>
              <a:rPr dirty="0"/>
              <a:t>The  </a:t>
            </a:r>
            <a:r>
              <a:rPr spc="-5" dirty="0"/>
              <a:t>"BM_venues" dataframe has 9708 venues and 397 unique </a:t>
            </a:r>
            <a:r>
              <a:rPr spc="-15" dirty="0"/>
              <a:t>venue  </a:t>
            </a:r>
            <a:r>
              <a:rPr spc="-5" dirty="0"/>
              <a:t>types.</a:t>
            </a:r>
          </a:p>
        </p:txBody>
      </p:sp>
      <p:sp>
        <p:nvSpPr>
          <p:cNvPr id="6" name="object 6"/>
          <p:cNvSpPr/>
          <p:nvPr/>
        </p:nvSpPr>
        <p:spPr>
          <a:xfrm>
            <a:off x="2173224" y="3558540"/>
            <a:ext cx="6633971" cy="28895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2875" y="478536"/>
            <a:ext cx="8890000" cy="6604000"/>
          </a:xfrm>
          <a:custGeom>
            <a:avLst/>
            <a:gdLst/>
            <a:ahLst/>
            <a:cxnLst/>
            <a:rect l="l" t="t" r="r" b="b"/>
            <a:pathLst>
              <a:path w="8890000" h="6604000">
                <a:moveTo>
                  <a:pt x="8884920" y="6603492"/>
                </a:moveTo>
                <a:lnTo>
                  <a:pt x="4572" y="6603492"/>
                </a:lnTo>
                <a:lnTo>
                  <a:pt x="0" y="6598920"/>
                </a:lnTo>
                <a:lnTo>
                  <a:pt x="0" y="4572"/>
                </a:lnTo>
                <a:lnTo>
                  <a:pt x="4572" y="0"/>
                </a:lnTo>
                <a:lnTo>
                  <a:pt x="8884920" y="0"/>
                </a:lnTo>
                <a:lnTo>
                  <a:pt x="8889492" y="4572"/>
                </a:lnTo>
                <a:lnTo>
                  <a:pt x="8889492" y="9144"/>
                </a:lnTo>
                <a:lnTo>
                  <a:pt x="19812" y="9144"/>
                </a:lnTo>
                <a:lnTo>
                  <a:pt x="9144" y="19812"/>
                </a:lnTo>
                <a:lnTo>
                  <a:pt x="19812" y="19812"/>
                </a:lnTo>
                <a:lnTo>
                  <a:pt x="19812" y="6583680"/>
                </a:lnTo>
                <a:lnTo>
                  <a:pt x="9144" y="6583680"/>
                </a:lnTo>
                <a:lnTo>
                  <a:pt x="19812" y="6592824"/>
                </a:lnTo>
                <a:lnTo>
                  <a:pt x="8889492" y="6592824"/>
                </a:lnTo>
                <a:lnTo>
                  <a:pt x="8889492" y="6598920"/>
                </a:lnTo>
                <a:lnTo>
                  <a:pt x="8884920" y="6603492"/>
                </a:lnTo>
                <a:close/>
              </a:path>
              <a:path w="8890000" h="6604000">
                <a:moveTo>
                  <a:pt x="19812" y="19812"/>
                </a:moveTo>
                <a:lnTo>
                  <a:pt x="9144" y="19812"/>
                </a:lnTo>
                <a:lnTo>
                  <a:pt x="19812" y="9144"/>
                </a:lnTo>
                <a:lnTo>
                  <a:pt x="19812" y="19812"/>
                </a:lnTo>
                <a:close/>
              </a:path>
              <a:path w="8890000" h="6604000">
                <a:moveTo>
                  <a:pt x="8869680" y="19812"/>
                </a:moveTo>
                <a:lnTo>
                  <a:pt x="19812" y="19812"/>
                </a:lnTo>
                <a:lnTo>
                  <a:pt x="19812" y="9144"/>
                </a:lnTo>
                <a:lnTo>
                  <a:pt x="8869680" y="9144"/>
                </a:lnTo>
                <a:lnTo>
                  <a:pt x="8869680" y="19812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8869680" y="9144"/>
                </a:lnTo>
                <a:lnTo>
                  <a:pt x="8878824" y="19812"/>
                </a:lnTo>
                <a:lnTo>
                  <a:pt x="8889492" y="19812"/>
                </a:lnTo>
                <a:lnTo>
                  <a:pt x="8889492" y="6583680"/>
                </a:lnTo>
                <a:lnTo>
                  <a:pt x="8878824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19812"/>
                </a:moveTo>
                <a:lnTo>
                  <a:pt x="8878824" y="19812"/>
                </a:lnTo>
                <a:lnTo>
                  <a:pt x="8869680" y="9144"/>
                </a:lnTo>
                <a:lnTo>
                  <a:pt x="8889492" y="9144"/>
                </a:lnTo>
                <a:lnTo>
                  <a:pt x="8889492" y="19812"/>
                </a:lnTo>
                <a:close/>
              </a:path>
              <a:path w="8890000" h="6604000">
                <a:moveTo>
                  <a:pt x="19812" y="6592824"/>
                </a:moveTo>
                <a:lnTo>
                  <a:pt x="9144" y="6583680"/>
                </a:lnTo>
                <a:lnTo>
                  <a:pt x="19812" y="6583680"/>
                </a:lnTo>
                <a:lnTo>
                  <a:pt x="19812" y="6592824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19812" y="6592824"/>
                </a:lnTo>
                <a:lnTo>
                  <a:pt x="19812" y="6583680"/>
                </a:lnTo>
                <a:lnTo>
                  <a:pt x="8869680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6592824"/>
                </a:moveTo>
                <a:lnTo>
                  <a:pt x="8869680" y="6592824"/>
                </a:lnTo>
                <a:lnTo>
                  <a:pt x="8878824" y="6583680"/>
                </a:lnTo>
                <a:lnTo>
                  <a:pt x="8889492" y="6583680"/>
                </a:lnTo>
                <a:lnTo>
                  <a:pt x="8889492" y="6592824"/>
                </a:lnTo>
                <a:close/>
              </a:path>
            </a:pathLst>
          </a:custGeom>
          <a:solidFill>
            <a:srgbClr val="CFC6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91711" y="967740"/>
            <a:ext cx="2514600" cy="2468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20612" y="1115568"/>
            <a:ext cx="180340" cy="0"/>
          </a:xfrm>
          <a:custGeom>
            <a:avLst/>
            <a:gdLst/>
            <a:ahLst/>
            <a:cxnLst/>
            <a:rect l="l" t="t" r="r" b="b"/>
            <a:pathLst>
              <a:path w="180340">
                <a:moveTo>
                  <a:pt x="0" y="0"/>
                </a:moveTo>
                <a:lnTo>
                  <a:pt x="179832" y="0"/>
                </a:lnTo>
              </a:path>
            </a:pathLst>
          </a:custGeom>
          <a:ln w="42672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12992" y="1086611"/>
            <a:ext cx="195580" cy="56515"/>
          </a:xfrm>
          <a:custGeom>
            <a:avLst/>
            <a:gdLst/>
            <a:ahLst/>
            <a:cxnLst/>
            <a:rect l="l" t="t" r="r" b="b"/>
            <a:pathLst>
              <a:path w="195579" h="56515">
                <a:moveTo>
                  <a:pt x="192024" y="56388"/>
                </a:moveTo>
                <a:lnTo>
                  <a:pt x="3048" y="56388"/>
                </a:lnTo>
                <a:lnTo>
                  <a:pt x="0" y="53340"/>
                </a:lnTo>
                <a:lnTo>
                  <a:pt x="0" y="3048"/>
                </a:lnTo>
                <a:lnTo>
                  <a:pt x="3048" y="0"/>
                </a:lnTo>
                <a:lnTo>
                  <a:pt x="192024" y="0"/>
                </a:lnTo>
                <a:lnTo>
                  <a:pt x="195072" y="3048"/>
                </a:lnTo>
                <a:lnTo>
                  <a:pt x="195072" y="7620"/>
                </a:lnTo>
                <a:lnTo>
                  <a:pt x="13716" y="7620"/>
                </a:lnTo>
                <a:lnTo>
                  <a:pt x="7620" y="13716"/>
                </a:lnTo>
                <a:lnTo>
                  <a:pt x="13716" y="13716"/>
                </a:lnTo>
                <a:lnTo>
                  <a:pt x="13716" y="42672"/>
                </a:lnTo>
                <a:lnTo>
                  <a:pt x="7620" y="42672"/>
                </a:lnTo>
                <a:lnTo>
                  <a:pt x="13716" y="50292"/>
                </a:lnTo>
                <a:lnTo>
                  <a:pt x="195072" y="50292"/>
                </a:lnTo>
                <a:lnTo>
                  <a:pt x="195072" y="53340"/>
                </a:lnTo>
                <a:lnTo>
                  <a:pt x="192024" y="56388"/>
                </a:lnTo>
                <a:close/>
              </a:path>
              <a:path w="195579" h="56515">
                <a:moveTo>
                  <a:pt x="13716" y="13716"/>
                </a:moveTo>
                <a:lnTo>
                  <a:pt x="7620" y="13716"/>
                </a:lnTo>
                <a:lnTo>
                  <a:pt x="13716" y="7620"/>
                </a:lnTo>
                <a:lnTo>
                  <a:pt x="13716" y="13716"/>
                </a:lnTo>
                <a:close/>
              </a:path>
              <a:path w="195579" h="56515">
                <a:moveTo>
                  <a:pt x="181356" y="13716"/>
                </a:moveTo>
                <a:lnTo>
                  <a:pt x="13716" y="13716"/>
                </a:lnTo>
                <a:lnTo>
                  <a:pt x="13716" y="7620"/>
                </a:lnTo>
                <a:lnTo>
                  <a:pt x="181356" y="7620"/>
                </a:lnTo>
                <a:lnTo>
                  <a:pt x="181356" y="13716"/>
                </a:lnTo>
                <a:close/>
              </a:path>
              <a:path w="195579" h="56515">
                <a:moveTo>
                  <a:pt x="181356" y="50292"/>
                </a:moveTo>
                <a:lnTo>
                  <a:pt x="181356" y="7620"/>
                </a:lnTo>
                <a:lnTo>
                  <a:pt x="187452" y="13716"/>
                </a:lnTo>
                <a:lnTo>
                  <a:pt x="195072" y="13716"/>
                </a:lnTo>
                <a:lnTo>
                  <a:pt x="195072" y="42672"/>
                </a:lnTo>
                <a:lnTo>
                  <a:pt x="187452" y="42672"/>
                </a:lnTo>
                <a:lnTo>
                  <a:pt x="181356" y="50292"/>
                </a:lnTo>
                <a:close/>
              </a:path>
              <a:path w="195579" h="56515">
                <a:moveTo>
                  <a:pt x="195072" y="13716"/>
                </a:moveTo>
                <a:lnTo>
                  <a:pt x="187452" y="13716"/>
                </a:lnTo>
                <a:lnTo>
                  <a:pt x="181356" y="7620"/>
                </a:lnTo>
                <a:lnTo>
                  <a:pt x="195072" y="7620"/>
                </a:lnTo>
                <a:lnTo>
                  <a:pt x="195072" y="13716"/>
                </a:lnTo>
                <a:close/>
              </a:path>
              <a:path w="195579" h="56515">
                <a:moveTo>
                  <a:pt x="13716" y="50292"/>
                </a:moveTo>
                <a:lnTo>
                  <a:pt x="7620" y="42672"/>
                </a:lnTo>
                <a:lnTo>
                  <a:pt x="13716" y="42672"/>
                </a:lnTo>
                <a:lnTo>
                  <a:pt x="13716" y="50292"/>
                </a:lnTo>
                <a:close/>
              </a:path>
              <a:path w="195579" h="56515">
                <a:moveTo>
                  <a:pt x="181356" y="50292"/>
                </a:moveTo>
                <a:lnTo>
                  <a:pt x="13716" y="50292"/>
                </a:lnTo>
                <a:lnTo>
                  <a:pt x="13716" y="42672"/>
                </a:lnTo>
                <a:lnTo>
                  <a:pt x="181356" y="42672"/>
                </a:lnTo>
                <a:lnTo>
                  <a:pt x="181356" y="50292"/>
                </a:lnTo>
                <a:close/>
              </a:path>
              <a:path w="195579" h="56515">
                <a:moveTo>
                  <a:pt x="195072" y="50292"/>
                </a:moveTo>
                <a:lnTo>
                  <a:pt x="181356" y="50292"/>
                </a:lnTo>
                <a:lnTo>
                  <a:pt x="187452" y="42672"/>
                </a:lnTo>
                <a:lnTo>
                  <a:pt x="195072" y="42672"/>
                </a:lnTo>
                <a:lnTo>
                  <a:pt x="195072" y="50292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04076" y="976883"/>
            <a:ext cx="181356" cy="234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93976" y="1397508"/>
            <a:ext cx="781812" cy="2407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85516" y="1542288"/>
            <a:ext cx="180340" cy="0"/>
          </a:xfrm>
          <a:custGeom>
            <a:avLst/>
            <a:gdLst/>
            <a:ahLst/>
            <a:cxnLst/>
            <a:rect l="l" t="t" r="r" b="b"/>
            <a:pathLst>
              <a:path w="180339">
                <a:moveTo>
                  <a:pt x="0" y="0"/>
                </a:moveTo>
                <a:lnTo>
                  <a:pt x="179832" y="0"/>
                </a:lnTo>
              </a:path>
            </a:pathLst>
          </a:custGeom>
          <a:ln w="42672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77896" y="1513331"/>
            <a:ext cx="195580" cy="56515"/>
          </a:xfrm>
          <a:custGeom>
            <a:avLst/>
            <a:gdLst/>
            <a:ahLst/>
            <a:cxnLst/>
            <a:rect l="l" t="t" r="r" b="b"/>
            <a:pathLst>
              <a:path w="195580" h="56515">
                <a:moveTo>
                  <a:pt x="192024" y="56388"/>
                </a:moveTo>
                <a:lnTo>
                  <a:pt x="3048" y="56388"/>
                </a:lnTo>
                <a:lnTo>
                  <a:pt x="0" y="53340"/>
                </a:lnTo>
                <a:lnTo>
                  <a:pt x="0" y="3048"/>
                </a:lnTo>
                <a:lnTo>
                  <a:pt x="3048" y="0"/>
                </a:lnTo>
                <a:lnTo>
                  <a:pt x="192024" y="0"/>
                </a:lnTo>
                <a:lnTo>
                  <a:pt x="195072" y="3048"/>
                </a:lnTo>
                <a:lnTo>
                  <a:pt x="195072" y="7620"/>
                </a:lnTo>
                <a:lnTo>
                  <a:pt x="13716" y="7620"/>
                </a:lnTo>
                <a:lnTo>
                  <a:pt x="7620" y="13716"/>
                </a:lnTo>
                <a:lnTo>
                  <a:pt x="13716" y="13716"/>
                </a:lnTo>
                <a:lnTo>
                  <a:pt x="13716" y="42672"/>
                </a:lnTo>
                <a:lnTo>
                  <a:pt x="7620" y="42672"/>
                </a:lnTo>
                <a:lnTo>
                  <a:pt x="13716" y="50292"/>
                </a:lnTo>
                <a:lnTo>
                  <a:pt x="195072" y="50292"/>
                </a:lnTo>
                <a:lnTo>
                  <a:pt x="195072" y="53340"/>
                </a:lnTo>
                <a:lnTo>
                  <a:pt x="192024" y="56388"/>
                </a:lnTo>
                <a:close/>
              </a:path>
              <a:path w="195580" h="56515">
                <a:moveTo>
                  <a:pt x="13716" y="13716"/>
                </a:moveTo>
                <a:lnTo>
                  <a:pt x="7620" y="13716"/>
                </a:lnTo>
                <a:lnTo>
                  <a:pt x="13716" y="7620"/>
                </a:lnTo>
                <a:lnTo>
                  <a:pt x="13716" y="13716"/>
                </a:lnTo>
                <a:close/>
              </a:path>
              <a:path w="195580" h="56515">
                <a:moveTo>
                  <a:pt x="181356" y="13716"/>
                </a:moveTo>
                <a:lnTo>
                  <a:pt x="13716" y="13716"/>
                </a:lnTo>
                <a:lnTo>
                  <a:pt x="13716" y="7620"/>
                </a:lnTo>
                <a:lnTo>
                  <a:pt x="181356" y="7620"/>
                </a:lnTo>
                <a:lnTo>
                  <a:pt x="181356" y="13716"/>
                </a:lnTo>
                <a:close/>
              </a:path>
              <a:path w="195580" h="56515">
                <a:moveTo>
                  <a:pt x="181356" y="50292"/>
                </a:moveTo>
                <a:lnTo>
                  <a:pt x="181356" y="7620"/>
                </a:lnTo>
                <a:lnTo>
                  <a:pt x="187452" y="13716"/>
                </a:lnTo>
                <a:lnTo>
                  <a:pt x="195072" y="13716"/>
                </a:lnTo>
                <a:lnTo>
                  <a:pt x="195072" y="42672"/>
                </a:lnTo>
                <a:lnTo>
                  <a:pt x="187452" y="42672"/>
                </a:lnTo>
                <a:lnTo>
                  <a:pt x="181356" y="50292"/>
                </a:lnTo>
                <a:close/>
              </a:path>
              <a:path w="195580" h="56515">
                <a:moveTo>
                  <a:pt x="195072" y="13716"/>
                </a:moveTo>
                <a:lnTo>
                  <a:pt x="187452" y="13716"/>
                </a:lnTo>
                <a:lnTo>
                  <a:pt x="181356" y="7620"/>
                </a:lnTo>
                <a:lnTo>
                  <a:pt x="195072" y="7620"/>
                </a:lnTo>
                <a:lnTo>
                  <a:pt x="195072" y="13716"/>
                </a:lnTo>
                <a:close/>
              </a:path>
              <a:path w="195580" h="56515">
                <a:moveTo>
                  <a:pt x="13716" y="50292"/>
                </a:moveTo>
                <a:lnTo>
                  <a:pt x="7620" y="42672"/>
                </a:lnTo>
                <a:lnTo>
                  <a:pt x="13716" y="42672"/>
                </a:lnTo>
                <a:lnTo>
                  <a:pt x="13716" y="50292"/>
                </a:lnTo>
                <a:close/>
              </a:path>
              <a:path w="195580" h="56515">
                <a:moveTo>
                  <a:pt x="181356" y="50292"/>
                </a:moveTo>
                <a:lnTo>
                  <a:pt x="13716" y="50292"/>
                </a:lnTo>
                <a:lnTo>
                  <a:pt x="13716" y="42672"/>
                </a:lnTo>
                <a:lnTo>
                  <a:pt x="181356" y="42672"/>
                </a:lnTo>
                <a:lnTo>
                  <a:pt x="181356" y="50292"/>
                </a:lnTo>
                <a:close/>
              </a:path>
              <a:path w="195580" h="56515">
                <a:moveTo>
                  <a:pt x="195072" y="50292"/>
                </a:moveTo>
                <a:lnTo>
                  <a:pt x="181356" y="50292"/>
                </a:lnTo>
                <a:lnTo>
                  <a:pt x="187452" y="42672"/>
                </a:lnTo>
                <a:lnTo>
                  <a:pt x="195072" y="42672"/>
                </a:lnTo>
                <a:lnTo>
                  <a:pt x="195072" y="50292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82696" y="1399032"/>
            <a:ext cx="169164" cy="2392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84448" y="1392936"/>
            <a:ext cx="5006339" cy="2895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310080" y="1967006"/>
            <a:ext cx="55645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Bronx, </a:t>
            </a:r>
            <a:r>
              <a:rPr spc="-5" dirty="0"/>
              <a:t>Queens and Staten Island </a:t>
            </a:r>
            <a:r>
              <a:rPr spc="-30" dirty="0"/>
              <a:t>Venues</a:t>
            </a:r>
            <a:r>
              <a:rPr spc="20" dirty="0"/>
              <a:t> </a:t>
            </a:r>
            <a:r>
              <a:rPr spc="-5" dirty="0"/>
              <a:t>data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310080" y="4161471"/>
            <a:ext cx="55816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DFE6CF"/>
                </a:solidFill>
                <a:latin typeface="Tw Cen MT"/>
                <a:cs typeface="Tw Cen MT"/>
              </a:rPr>
              <a:t>Bronx,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Queens and Staten Island</a:t>
            </a:r>
            <a:r>
              <a:rPr sz="2400" spc="4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Visualization</a:t>
            </a:r>
            <a:endParaRPr sz="2400">
              <a:latin typeface="Tw Cen MT"/>
              <a:cs typeface="Tw Cen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79219" y="2478024"/>
            <a:ext cx="7644383" cy="16596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76143" y="4651248"/>
            <a:ext cx="5483351" cy="22585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48967" y="1351788"/>
            <a:ext cx="888492" cy="274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53283" y="1484375"/>
            <a:ext cx="220980" cy="640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96183" y="1347216"/>
            <a:ext cx="6038088" cy="3291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b="1" dirty="0">
                <a:latin typeface="Tw Cen MT"/>
                <a:cs typeface="Tw Cen MT"/>
              </a:rPr>
              <a:t>Bronx, </a:t>
            </a:r>
            <a:r>
              <a:rPr b="1" spc="-5" dirty="0">
                <a:latin typeface="Tw Cen MT"/>
                <a:cs typeface="Tw Cen MT"/>
              </a:rPr>
              <a:t>Queens </a:t>
            </a:r>
            <a:r>
              <a:rPr b="1" dirty="0">
                <a:latin typeface="Tw Cen MT"/>
                <a:cs typeface="Tw Cen MT"/>
              </a:rPr>
              <a:t>and </a:t>
            </a:r>
            <a:r>
              <a:rPr b="1" spc="5" dirty="0">
                <a:latin typeface="Tw Cen MT"/>
                <a:cs typeface="Tw Cen MT"/>
              </a:rPr>
              <a:t>Staten </a:t>
            </a:r>
            <a:r>
              <a:rPr b="1" dirty="0">
                <a:latin typeface="Tw Cen MT"/>
                <a:cs typeface="Tw Cen MT"/>
              </a:rPr>
              <a:t>Island </a:t>
            </a:r>
            <a:r>
              <a:rPr b="1" spc="-25" dirty="0">
                <a:latin typeface="Tw Cen MT"/>
                <a:cs typeface="Tw Cen MT"/>
              </a:rPr>
              <a:t>Venues </a:t>
            </a:r>
            <a:r>
              <a:rPr b="1" dirty="0">
                <a:latin typeface="Tw Cen MT"/>
                <a:cs typeface="Tw Cen MT"/>
              </a:rPr>
              <a:t>Visualization : </a:t>
            </a:r>
            <a:r>
              <a:rPr dirty="0"/>
              <a:t>The  </a:t>
            </a:r>
            <a:r>
              <a:rPr spc="-5" dirty="0"/>
              <a:t>"BQS_venues" dataframe has 10805 </a:t>
            </a:r>
            <a:r>
              <a:rPr spc="-10" dirty="0"/>
              <a:t>venues </a:t>
            </a:r>
            <a:r>
              <a:rPr spc="-5" dirty="0"/>
              <a:t>and </a:t>
            </a:r>
            <a:r>
              <a:rPr dirty="0"/>
              <a:t>387 </a:t>
            </a:r>
            <a:r>
              <a:rPr spc="-5" dirty="0"/>
              <a:t>unique  </a:t>
            </a:r>
            <a:r>
              <a:rPr spc="-10" dirty="0"/>
              <a:t>venue</a:t>
            </a:r>
            <a:r>
              <a:rPr spc="-20" dirty="0"/>
              <a:t> </a:t>
            </a:r>
            <a:r>
              <a:rPr spc="-5" dirty="0"/>
              <a:t>types.</a:t>
            </a:r>
          </a:p>
        </p:txBody>
      </p:sp>
      <p:sp>
        <p:nvSpPr>
          <p:cNvPr id="6" name="object 6"/>
          <p:cNvSpPr/>
          <p:nvPr/>
        </p:nvSpPr>
        <p:spPr>
          <a:xfrm>
            <a:off x="1665732" y="3125724"/>
            <a:ext cx="7066787" cy="31074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24400" y="861060"/>
            <a:ext cx="1248155" cy="2819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48483" y="1351788"/>
            <a:ext cx="888492" cy="274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52800" y="1484375"/>
            <a:ext cx="220980" cy="640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21608" y="1347216"/>
            <a:ext cx="4614672" cy="3550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10080" y="1930394"/>
            <a:ext cx="3875404" cy="423799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87020" marR="172720" indent="-274955">
              <a:lnSpc>
                <a:spcPts val="2590"/>
              </a:lnSpc>
              <a:spcBef>
                <a:spcPts val="425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400" b="1" dirty="0">
                <a:solidFill>
                  <a:srgbClr val="DFE6CF"/>
                </a:solidFill>
                <a:latin typeface="Tw Cen MT"/>
                <a:cs typeface="Tw Cen MT"/>
              </a:rPr>
              <a:t>Segmenting and </a:t>
            </a:r>
            <a:r>
              <a:rPr sz="2400" b="1" spc="-5" dirty="0">
                <a:solidFill>
                  <a:srgbClr val="DFE6CF"/>
                </a:solidFill>
                <a:latin typeface="Tw Cen MT"/>
                <a:cs typeface="Tw Cen MT"/>
              </a:rPr>
              <a:t>Clustering  Neighborhoods</a:t>
            </a:r>
            <a:endParaRPr sz="2400">
              <a:latin typeface="Tw Cen MT"/>
              <a:cs typeface="Tw Cen MT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 marL="287020" marR="6350" indent="-274955">
              <a:lnSpc>
                <a:spcPts val="2590"/>
              </a:lnSpc>
              <a:buClr>
                <a:srgbClr val="ACC1C8"/>
              </a:buClr>
              <a:buFont typeface="Tw Cen MT"/>
              <a:buChar char="-"/>
              <a:tabLst>
                <a:tab pos="287020" algn="l"/>
                <a:tab pos="287655" algn="l"/>
              </a:tabLst>
            </a:pPr>
            <a:r>
              <a:rPr sz="2400" b="1" spc="-5" dirty="0">
                <a:solidFill>
                  <a:srgbClr val="DFE6CF"/>
                </a:solidFill>
                <a:latin typeface="Tw Cen MT"/>
                <a:cs typeface="Tw Cen MT"/>
              </a:rPr>
              <a:t>Cluster0 </a:t>
            </a:r>
            <a:r>
              <a:rPr sz="2400" b="1" dirty="0">
                <a:solidFill>
                  <a:srgbClr val="DFE6CF"/>
                </a:solidFill>
                <a:latin typeface="Tw Cen MT"/>
                <a:cs typeface="Tw Cen MT"/>
              </a:rPr>
              <a:t>: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2400" spc="-40" dirty="0">
                <a:solidFill>
                  <a:srgbClr val="DFE6CF"/>
                </a:solidFill>
                <a:latin typeface="Tw Cen MT"/>
                <a:cs typeface="Tw Cen MT"/>
              </a:rPr>
              <a:t>Total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and </a:t>
            </a:r>
            <a:r>
              <a:rPr sz="2400" spc="-45" dirty="0">
                <a:solidFill>
                  <a:srgbClr val="DFE6CF"/>
                </a:solidFill>
                <a:latin typeface="Tw Cen MT"/>
                <a:cs typeface="Tw Cen MT"/>
              </a:rPr>
              <a:t>Total 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Sum of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cluster0 has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smallest  </a:t>
            </a:r>
            <a:r>
              <a:rPr sz="2400" spc="-15" dirty="0">
                <a:solidFill>
                  <a:srgbClr val="DFE6CF"/>
                </a:solidFill>
                <a:latin typeface="Tw Cen MT"/>
                <a:cs typeface="Tw Cen MT"/>
              </a:rPr>
              <a:t>value.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It </a:t>
            </a:r>
            <a:r>
              <a:rPr sz="2400" spc="-25" dirty="0">
                <a:solidFill>
                  <a:srgbClr val="DFE6CF"/>
                </a:solidFill>
                <a:latin typeface="Tw Cen MT"/>
                <a:cs typeface="Tw Cen MT"/>
              </a:rPr>
              <a:t>shows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that the  market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is not</a:t>
            </a:r>
            <a:r>
              <a:rPr sz="2400" spc="-3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saturated.</a:t>
            </a:r>
            <a:endParaRPr sz="24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ACC1C8"/>
              </a:buClr>
              <a:buFont typeface="Tw Cen MT"/>
              <a:buChar char="-"/>
            </a:pPr>
            <a:endParaRPr sz="3250">
              <a:latin typeface="Times New Roman"/>
              <a:cs typeface="Times New Roman"/>
            </a:endParaRPr>
          </a:p>
          <a:p>
            <a:pPr marL="287020" marR="5080" indent="-274955">
              <a:lnSpc>
                <a:spcPts val="2590"/>
              </a:lnSpc>
              <a:buClr>
                <a:srgbClr val="ACC1C8"/>
              </a:buClr>
              <a:buFont typeface="Tw Cen MT"/>
              <a:buChar char="-"/>
              <a:tabLst>
                <a:tab pos="287020" algn="l"/>
                <a:tab pos="287655" algn="l"/>
              </a:tabLst>
            </a:pPr>
            <a:r>
              <a:rPr sz="2400" b="1" spc="-5" dirty="0">
                <a:solidFill>
                  <a:srgbClr val="DFE6CF"/>
                </a:solidFill>
                <a:latin typeface="Tw Cen MT"/>
                <a:cs typeface="Tw Cen MT"/>
              </a:rPr>
              <a:t>Cluster1 </a:t>
            </a:r>
            <a:r>
              <a:rPr sz="2400" b="1" dirty="0">
                <a:solidFill>
                  <a:srgbClr val="DFE6CF"/>
                </a:solidFill>
                <a:latin typeface="Tw Cen MT"/>
                <a:cs typeface="Tw Cen MT"/>
              </a:rPr>
              <a:t>: </a:t>
            </a:r>
            <a:r>
              <a:rPr sz="2400" spc="5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2400" spc="-40" dirty="0">
                <a:solidFill>
                  <a:srgbClr val="DFE6CF"/>
                </a:solidFill>
                <a:latin typeface="Tw Cen MT"/>
                <a:cs typeface="Tw Cen MT"/>
              </a:rPr>
              <a:t>Total </a:t>
            </a:r>
            <a:r>
              <a:rPr sz="2400" spc="5" dirty="0">
                <a:solidFill>
                  <a:srgbClr val="DFE6CF"/>
                </a:solidFill>
                <a:latin typeface="Tw Cen MT"/>
                <a:cs typeface="Tw Cen MT"/>
              </a:rPr>
              <a:t>and</a:t>
            </a:r>
            <a:r>
              <a:rPr sz="2400" spc="-7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spc="-40" dirty="0">
                <a:solidFill>
                  <a:srgbClr val="DFE6CF"/>
                </a:solidFill>
                <a:latin typeface="Tw Cen MT"/>
                <a:cs typeface="Tw Cen MT"/>
              </a:rPr>
              <a:t>Total 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Sum is </a:t>
            </a:r>
            <a:r>
              <a:rPr sz="2400" spc="-15" dirty="0">
                <a:solidFill>
                  <a:srgbClr val="DFE6CF"/>
                </a:solidFill>
                <a:latin typeface="Tw Cen MT"/>
                <a:cs typeface="Tw Cen MT"/>
              </a:rPr>
              <a:t>very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high. Lot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of 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competition. Saturated  neighborhoods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.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56503" y="2694432"/>
            <a:ext cx="4040124" cy="30358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24400" y="861060"/>
            <a:ext cx="1248155" cy="2819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92580" y="1351788"/>
            <a:ext cx="888492" cy="274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96896" y="1484375"/>
            <a:ext cx="220980" cy="640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39796" y="1347216"/>
            <a:ext cx="3777996" cy="3291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59523" y="1347216"/>
            <a:ext cx="2232660" cy="2834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10080" y="1898396"/>
            <a:ext cx="3875404" cy="413448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87020" marR="172720" indent="-274955">
              <a:lnSpc>
                <a:spcPct val="80000"/>
              </a:lnSpc>
              <a:spcBef>
                <a:spcPts val="675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400" b="1" dirty="0">
                <a:solidFill>
                  <a:srgbClr val="DFE6CF"/>
                </a:solidFill>
                <a:latin typeface="Tw Cen MT"/>
                <a:cs typeface="Tw Cen MT"/>
              </a:rPr>
              <a:t>Segmenting and </a:t>
            </a:r>
            <a:r>
              <a:rPr sz="2400" b="1" spc="-5" dirty="0">
                <a:solidFill>
                  <a:srgbClr val="DFE6CF"/>
                </a:solidFill>
                <a:latin typeface="Tw Cen MT"/>
                <a:cs typeface="Tw Cen MT"/>
              </a:rPr>
              <a:t>Clustering  Neighborhoods</a:t>
            </a:r>
            <a:endParaRPr sz="24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50">
              <a:latin typeface="Times New Roman"/>
              <a:cs typeface="Times New Roman"/>
            </a:endParaRPr>
          </a:p>
          <a:p>
            <a:pPr marL="287020" marR="6350" indent="-274955">
              <a:lnSpc>
                <a:spcPct val="80000"/>
              </a:lnSpc>
              <a:buClr>
                <a:srgbClr val="ACC1C8"/>
              </a:buClr>
              <a:buFont typeface="Tw Cen MT"/>
              <a:buChar char="-"/>
              <a:tabLst>
                <a:tab pos="287020" algn="l"/>
                <a:tab pos="287655" algn="l"/>
              </a:tabLst>
            </a:pPr>
            <a:r>
              <a:rPr sz="2400" b="1" spc="-5" dirty="0">
                <a:solidFill>
                  <a:srgbClr val="DFE6CF"/>
                </a:solidFill>
                <a:latin typeface="Tw Cen MT"/>
                <a:cs typeface="Tw Cen MT"/>
              </a:rPr>
              <a:t>Cluster0 </a:t>
            </a:r>
            <a:r>
              <a:rPr sz="2400" b="1" dirty="0">
                <a:solidFill>
                  <a:srgbClr val="DFE6CF"/>
                </a:solidFill>
                <a:latin typeface="Tw Cen MT"/>
                <a:cs typeface="Tw Cen MT"/>
              </a:rPr>
              <a:t>: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2400" spc="-40" dirty="0">
                <a:solidFill>
                  <a:srgbClr val="DFE6CF"/>
                </a:solidFill>
                <a:latin typeface="Tw Cen MT"/>
                <a:cs typeface="Tw Cen MT"/>
              </a:rPr>
              <a:t>Total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and </a:t>
            </a:r>
            <a:r>
              <a:rPr sz="2400" spc="-45" dirty="0">
                <a:solidFill>
                  <a:srgbClr val="DFE6CF"/>
                </a:solidFill>
                <a:latin typeface="Tw Cen MT"/>
                <a:cs typeface="Tw Cen MT"/>
              </a:rPr>
              <a:t>Total 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Sum of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cluster0 has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smallest  </a:t>
            </a:r>
            <a:r>
              <a:rPr sz="2400" spc="-15" dirty="0">
                <a:solidFill>
                  <a:srgbClr val="DFE6CF"/>
                </a:solidFill>
                <a:latin typeface="Tw Cen MT"/>
                <a:cs typeface="Tw Cen MT"/>
              </a:rPr>
              <a:t>value.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It </a:t>
            </a:r>
            <a:r>
              <a:rPr sz="2400" spc="-25" dirty="0">
                <a:solidFill>
                  <a:srgbClr val="DFE6CF"/>
                </a:solidFill>
                <a:latin typeface="Tw Cen MT"/>
                <a:cs typeface="Tw Cen MT"/>
              </a:rPr>
              <a:t>shows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that the  market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is not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saturated.There  are untapped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markets.</a:t>
            </a:r>
            <a:endParaRPr sz="24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ACC1C8"/>
              </a:buClr>
              <a:buFont typeface="Tw Cen MT"/>
              <a:buChar char="-"/>
            </a:pPr>
            <a:endParaRPr sz="3000">
              <a:latin typeface="Times New Roman"/>
              <a:cs typeface="Times New Roman"/>
            </a:endParaRPr>
          </a:p>
          <a:p>
            <a:pPr marL="287020" marR="5080" indent="-274955">
              <a:lnSpc>
                <a:spcPct val="80000"/>
              </a:lnSpc>
              <a:buClr>
                <a:srgbClr val="ACC1C8"/>
              </a:buClr>
              <a:buFont typeface="Tw Cen MT"/>
              <a:buChar char="-"/>
              <a:tabLst>
                <a:tab pos="287020" algn="l"/>
                <a:tab pos="287655" algn="l"/>
              </a:tabLst>
            </a:pPr>
            <a:r>
              <a:rPr sz="2400" b="1" spc="-5" dirty="0">
                <a:solidFill>
                  <a:srgbClr val="DFE6CF"/>
                </a:solidFill>
                <a:latin typeface="Tw Cen MT"/>
                <a:cs typeface="Tw Cen MT"/>
              </a:rPr>
              <a:t>Cluster1 </a:t>
            </a:r>
            <a:r>
              <a:rPr sz="2400" b="1" dirty="0">
                <a:solidFill>
                  <a:srgbClr val="DFE6CF"/>
                </a:solidFill>
                <a:latin typeface="Tw Cen MT"/>
                <a:cs typeface="Tw Cen MT"/>
              </a:rPr>
              <a:t>: </a:t>
            </a:r>
            <a:r>
              <a:rPr sz="2400" spc="5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2400" spc="-40" dirty="0">
                <a:solidFill>
                  <a:srgbClr val="DFE6CF"/>
                </a:solidFill>
                <a:latin typeface="Tw Cen MT"/>
                <a:cs typeface="Tw Cen MT"/>
              </a:rPr>
              <a:t>Total </a:t>
            </a:r>
            <a:r>
              <a:rPr sz="2400" spc="5" dirty="0">
                <a:solidFill>
                  <a:srgbClr val="DFE6CF"/>
                </a:solidFill>
                <a:latin typeface="Tw Cen MT"/>
                <a:cs typeface="Tw Cen MT"/>
              </a:rPr>
              <a:t>and</a:t>
            </a:r>
            <a:r>
              <a:rPr sz="2400" spc="-7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spc="-40" dirty="0">
                <a:solidFill>
                  <a:srgbClr val="DFE6CF"/>
                </a:solidFill>
                <a:latin typeface="Tw Cen MT"/>
                <a:cs typeface="Tw Cen MT"/>
              </a:rPr>
              <a:t>Total 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Sum is </a:t>
            </a:r>
            <a:r>
              <a:rPr sz="2400" spc="-15" dirty="0">
                <a:solidFill>
                  <a:srgbClr val="DFE6CF"/>
                </a:solidFill>
                <a:latin typeface="Tw Cen MT"/>
                <a:cs typeface="Tw Cen MT"/>
              </a:rPr>
              <a:t>very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high. Lot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of 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competition. Saturated  neighborhoods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.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40096" y="1758695"/>
            <a:ext cx="4049267" cy="26029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10200" y="4568952"/>
            <a:ext cx="4116323" cy="20253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40708" y="1301496"/>
            <a:ext cx="2401824" cy="3154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10123" y="1906034"/>
            <a:ext cx="4269740" cy="445071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86385" marR="5080" indent="-274320">
              <a:lnSpc>
                <a:spcPct val="80000"/>
              </a:lnSpc>
              <a:spcBef>
                <a:spcPts val="620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Scope to </a:t>
            </a:r>
            <a:r>
              <a:rPr sz="2200" spc="-15" dirty="0">
                <a:solidFill>
                  <a:srgbClr val="DFE6CF"/>
                </a:solidFill>
                <a:latin typeface="Tw Cen MT"/>
                <a:cs typeface="Tw Cen MT"/>
              </a:rPr>
              <a:t>explore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cuisines of </a:t>
            </a:r>
            <a:r>
              <a:rPr sz="2200" spc="-10" dirty="0">
                <a:solidFill>
                  <a:srgbClr val="DFE6CF"/>
                </a:solidFill>
                <a:latin typeface="Tw Cen MT"/>
                <a:cs typeface="Tw Cen MT"/>
              </a:rPr>
              <a:t>various 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countries in </a:t>
            </a:r>
            <a:r>
              <a:rPr sz="2200" spc="-10" dirty="0">
                <a:solidFill>
                  <a:srgbClr val="DFE6CF"/>
                </a:solidFill>
                <a:latin typeface="Tw Cen MT"/>
                <a:cs typeface="Tw Cen MT"/>
              </a:rPr>
              <a:t>Bronx,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Queens and  Staten</a:t>
            </a:r>
            <a:r>
              <a:rPr sz="2200" spc="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Island</a:t>
            </a:r>
            <a:endParaRPr sz="2200">
              <a:latin typeface="Tw Cen MT"/>
              <a:cs typeface="Tw Cen MT"/>
            </a:endParaRPr>
          </a:p>
          <a:p>
            <a:pPr marL="286385" marR="27940" indent="-274320">
              <a:lnSpc>
                <a:spcPct val="80000"/>
              </a:lnSpc>
              <a:spcBef>
                <a:spcPts val="530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In Manhattan and </a:t>
            </a:r>
            <a:r>
              <a:rPr sz="2200" spc="-10" dirty="0">
                <a:solidFill>
                  <a:srgbClr val="DFE6CF"/>
                </a:solidFill>
                <a:latin typeface="Tw Cen MT"/>
                <a:cs typeface="Tw Cen MT"/>
              </a:rPr>
              <a:t>Brooklyn 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restaurants , cuisines of </a:t>
            </a:r>
            <a:r>
              <a:rPr sz="2200" spc="-20" dirty="0">
                <a:solidFill>
                  <a:srgbClr val="DFE6CF"/>
                </a:solidFill>
                <a:latin typeface="Tw Cen MT"/>
                <a:cs typeface="Tw Cen MT"/>
              </a:rPr>
              <a:t>many 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countries </a:t>
            </a:r>
            <a:r>
              <a:rPr sz="2200" dirty="0">
                <a:solidFill>
                  <a:srgbClr val="DFE6CF"/>
                </a:solidFill>
                <a:latin typeface="Tw Cen MT"/>
                <a:cs typeface="Tw Cen MT"/>
              </a:rPr>
              <a:t>are </a:t>
            </a:r>
            <a:r>
              <a:rPr sz="2200" spc="5" dirty="0">
                <a:solidFill>
                  <a:srgbClr val="DFE6CF"/>
                </a:solidFill>
                <a:latin typeface="Tw Cen MT"/>
                <a:cs typeface="Tw Cen MT"/>
              </a:rPr>
              <a:t>part of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their Menu.  Risk </a:t>
            </a:r>
            <a:r>
              <a:rPr sz="2200" spc="-10" dirty="0">
                <a:solidFill>
                  <a:srgbClr val="DFE6CF"/>
                </a:solidFill>
                <a:latin typeface="Tw Cen MT"/>
                <a:cs typeface="Tw Cen MT"/>
              </a:rPr>
              <a:t>can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be </a:t>
            </a:r>
            <a:r>
              <a:rPr sz="2200" spc="-15" dirty="0">
                <a:solidFill>
                  <a:srgbClr val="DFE6CF"/>
                </a:solidFill>
                <a:latin typeface="Tw Cen MT"/>
                <a:cs typeface="Tw Cen MT"/>
              </a:rPr>
              <a:t>taken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with great </a:t>
            </a:r>
            <a:r>
              <a:rPr sz="2200" spc="-10" dirty="0">
                <a:solidFill>
                  <a:srgbClr val="DFE6CF"/>
                </a:solidFill>
                <a:latin typeface="Tw Cen MT"/>
                <a:cs typeface="Tw Cen MT"/>
              </a:rPr>
              <a:t>menu 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on board. It also </a:t>
            </a:r>
            <a:r>
              <a:rPr sz="2200" spc="-15" dirty="0">
                <a:solidFill>
                  <a:srgbClr val="DFE6CF"/>
                </a:solidFill>
                <a:latin typeface="Tw Cen MT"/>
                <a:cs typeface="Tw Cen MT"/>
              </a:rPr>
              <a:t>shows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people </a:t>
            </a:r>
            <a:r>
              <a:rPr sz="2200" spc="-15" dirty="0">
                <a:solidFill>
                  <a:srgbClr val="DFE6CF"/>
                </a:solidFill>
                <a:latin typeface="Tw Cen MT"/>
                <a:cs typeface="Tw Cen MT"/>
              </a:rPr>
              <a:t>love 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and </a:t>
            </a:r>
            <a:r>
              <a:rPr sz="2200" spc="-15" dirty="0">
                <a:solidFill>
                  <a:srgbClr val="DFE6CF"/>
                </a:solidFill>
                <a:latin typeface="Tw Cen MT"/>
                <a:cs typeface="Tw Cen MT"/>
              </a:rPr>
              <a:t>explore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cuisines </a:t>
            </a:r>
            <a:r>
              <a:rPr sz="2200" spc="5" dirty="0">
                <a:solidFill>
                  <a:srgbClr val="DFE6CF"/>
                </a:solidFill>
                <a:latin typeface="Tw Cen MT"/>
                <a:cs typeface="Tw Cen MT"/>
              </a:rPr>
              <a:t>of </a:t>
            </a:r>
            <a:r>
              <a:rPr sz="2200" spc="-10" dirty="0">
                <a:solidFill>
                  <a:srgbClr val="DFE6CF"/>
                </a:solidFill>
                <a:latin typeface="Tw Cen MT"/>
                <a:cs typeface="Tw Cen MT"/>
              </a:rPr>
              <a:t>various  countries.</a:t>
            </a:r>
            <a:endParaRPr sz="2200">
              <a:latin typeface="Tw Cen MT"/>
              <a:cs typeface="Tw Cen MT"/>
            </a:endParaRPr>
          </a:p>
          <a:p>
            <a:pPr marL="286385" marR="33655" indent="-274320">
              <a:lnSpc>
                <a:spcPts val="2110"/>
              </a:lnSpc>
              <a:spcBef>
                <a:spcPts val="509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Scope to increase Farmers markets  in </a:t>
            </a:r>
            <a:r>
              <a:rPr sz="2200" spc="-10" dirty="0">
                <a:solidFill>
                  <a:srgbClr val="DFE6CF"/>
                </a:solidFill>
                <a:latin typeface="Tw Cen MT"/>
                <a:cs typeface="Tw Cen MT"/>
              </a:rPr>
              <a:t>Bronx,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Queens and Staten</a:t>
            </a:r>
            <a:r>
              <a:rPr sz="2200" spc="2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Island.</a:t>
            </a:r>
            <a:endParaRPr sz="2200">
              <a:latin typeface="Tw Cen MT"/>
              <a:cs typeface="Tw Cen MT"/>
            </a:endParaRPr>
          </a:p>
          <a:p>
            <a:pPr marL="286385" indent="-274320">
              <a:lnSpc>
                <a:spcPct val="100000"/>
              </a:lnSpc>
              <a:spcBef>
                <a:spcPts val="25"/>
              </a:spcBef>
              <a:buClr>
                <a:srgbClr val="ACC1C8"/>
              </a:buClr>
              <a:buChar char="-"/>
              <a:tabLst>
                <a:tab pos="286385" algn="l"/>
                <a:tab pos="287020" algn="l"/>
              </a:tabLst>
            </a:pPr>
            <a:r>
              <a:rPr sz="2200" spc="-15" dirty="0">
                <a:solidFill>
                  <a:srgbClr val="DFE6CF"/>
                </a:solidFill>
                <a:latin typeface="Tw Cen MT"/>
                <a:cs typeface="Tw Cen MT"/>
              </a:rPr>
              <a:t>Region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-</a:t>
            </a:r>
            <a:r>
              <a:rPr sz="2200" spc="2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Cluster0</a:t>
            </a:r>
            <a:endParaRPr sz="2200">
              <a:latin typeface="Tw Cen MT"/>
              <a:cs typeface="Tw Cen MT"/>
            </a:endParaRPr>
          </a:p>
          <a:p>
            <a:pPr marL="286385" marR="421005" indent="-286385">
              <a:lnSpc>
                <a:spcPct val="100000"/>
              </a:lnSpc>
              <a:buClr>
                <a:srgbClr val="ACC1C8"/>
              </a:buClr>
              <a:buChar char="-"/>
              <a:tabLst>
                <a:tab pos="286385" algn="l"/>
                <a:tab pos="287020" algn="l"/>
              </a:tabLst>
            </a:pP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Neighborhood – Staten Island –  </a:t>
            </a:r>
            <a:r>
              <a:rPr sz="2200" spc="-65" dirty="0">
                <a:solidFill>
                  <a:srgbClr val="DFE6CF"/>
                </a:solidFill>
                <a:latin typeface="Tw Cen MT"/>
                <a:cs typeface="Tw Cen MT"/>
              </a:rPr>
              <a:t>Tod </a:t>
            </a:r>
            <a:r>
              <a:rPr sz="2200" dirty="0">
                <a:solidFill>
                  <a:srgbClr val="DFE6CF"/>
                </a:solidFill>
                <a:latin typeface="Tw Cen MT"/>
                <a:cs typeface="Tw Cen MT"/>
              </a:rPr>
              <a:t>Hill, </a:t>
            </a:r>
            <a:r>
              <a:rPr sz="2200" spc="-15" dirty="0">
                <a:solidFill>
                  <a:srgbClr val="DFE6CF"/>
                </a:solidFill>
                <a:latin typeface="Tw Cen MT"/>
                <a:cs typeface="Tw Cen MT"/>
              </a:rPr>
              <a:t>Port </a:t>
            </a:r>
            <a:r>
              <a:rPr sz="2200" spc="-40" dirty="0">
                <a:solidFill>
                  <a:srgbClr val="DFE6CF"/>
                </a:solidFill>
                <a:latin typeface="Tw Cen MT"/>
                <a:cs typeface="Tw Cen MT"/>
              </a:rPr>
              <a:t>Ivory,</a:t>
            </a:r>
            <a:r>
              <a:rPr sz="2200" spc="11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Bloomfield</a:t>
            </a:r>
            <a:endParaRPr sz="2200">
              <a:latin typeface="Tw Cen MT"/>
              <a:cs typeface="Tw Cen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96000" y="1975104"/>
            <a:ext cx="3031235" cy="19552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96000" y="4206240"/>
            <a:ext cx="3031235" cy="22418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98976" y="1301496"/>
            <a:ext cx="2679192" cy="3154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10170" y="1792169"/>
            <a:ext cx="4506595" cy="459803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580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Analysis performed on limited</a:t>
            </a:r>
            <a:r>
              <a:rPr sz="2000" spc="-15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data</a:t>
            </a:r>
            <a:endParaRPr sz="2000">
              <a:latin typeface="Tw Cen MT"/>
              <a:cs typeface="Tw Cen MT"/>
            </a:endParaRPr>
          </a:p>
          <a:p>
            <a:pPr marL="286385" indent="-274320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Re-run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program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with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updated</a:t>
            </a:r>
            <a:r>
              <a:rPr sz="2000" spc="-14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information</a:t>
            </a:r>
            <a:endParaRPr sz="2000">
              <a:latin typeface="Tw Cen MT"/>
              <a:cs typeface="Tw Cen MT"/>
            </a:endParaRPr>
          </a:p>
          <a:p>
            <a:pPr marL="286385" marR="45085" indent="-274320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b="1" spc="-5" dirty="0">
                <a:solidFill>
                  <a:srgbClr val="DFE6CF"/>
                </a:solidFill>
                <a:latin typeface="Tw Cen MT"/>
                <a:cs typeface="Tw Cen MT"/>
              </a:rPr>
              <a:t>Brooklyn </a:t>
            </a:r>
            <a:r>
              <a:rPr sz="2000" b="1" dirty="0">
                <a:solidFill>
                  <a:srgbClr val="DFE6CF"/>
                </a:solidFill>
                <a:latin typeface="Tw Cen MT"/>
                <a:cs typeface="Tw Cen MT"/>
              </a:rPr>
              <a:t>and Manhattan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has high 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concentration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of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restaurant business. </a:t>
            </a:r>
            <a:r>
              <a:rPr sz="2000" spc="-30" dirty="0">
                <a:solidFill>
                  <a:srgbClr val="DFE6CF"/>
                </a:solidFill>
                <a:latin typeface="Tw Cen MT"/>
                <a:cs typeface="Tw Cen MT"/>
              </a:rPr>
              <a:t>Very 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competitive</a:t>
            </a:r>
            <a:r>
              <a:rPr sz="2000" spc="-4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market.</a:t>
            </a:r>
            <a:endParaRPr sz="2000">
              <a:latin typeface="Tw Cen MT"/>
              <a:cs typeface="Tw Cen MT"/>
            </a:endParaRPr>
          </a:p>
          <a:p>
            <a:pPr marL="286385" marR="235585" indent="-274320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b="1" dirty="0">
                <a:solidFill>
                  <a:srgbClr val="DFE6CF"/>
                </a:solidFill>
                <a:latin typeface="Tw Cen MT"/>
                <a:cs typeface="Tw Cen MT"/>
              </a:rPr>
              <a:t>Bronx, Queens and </a:t>
            </a:r>
            <a:r>
              <a:rPr sz="2000" b="1" spc="5" dirty="0">
                <a:solidFill>
                  <a:srgbClr val="DFE6CF"/>
                </a:solidFill>
                <a:latin typeface="Tw Cen MT"/>
                <a:cs typeface="Tw Cen MT"/>
              </a:rPr>
              <a:t>Staten </a:t>
            </a:r>
            <a:r>
              <a:rPr sz="2000" b="1" spc="-5" dirty="0">
                <a:solidFill>
                  <a:srgbClr val="DFE6CF"/>
                </a:solidFill>
                <a:latin typeface="Tw Cen MT"/>
                <a:cs typeface="Tw Cen MT"/>
              </a:rPr>
              <a:t>Island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also  has </a:t>
            </a:r>
            <a:r>
              <a:rPr sz="2000" spc="5" dirty="0">
                <a:solidFill>
                  <a:srgbClr val="DFE6CF"/>
                </a:solidFill>
                <a:latin typeface="Tw Cen MT"/>
                <a:cs typeface="Tw Cen MT"/>
              </a:rPr>
              <a:t>good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number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of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restaurants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but</a:t>
            </a:r>
            <a:r>
              <a:rPr sz="2000" spc="-13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not 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as </a:t>
            </a:r>
            <a:r>
              <a:rPr sz="2000" spc="-20" dirty="0">
                <a:solidFill>
                  <a:srgbClr val="DFE6CF"/>
                </a:solidFill>
                <a:latin typeface="Tw Cen MT"/>
                <a:cs typeface="Tw Cen MT"/>
              </a:rPr>
              <a:t>many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as required.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So this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can be 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explored.</a:t>
            </a:r>
            <a:endParaRPr sz="2000">
              <a:latin typeface="Tw Cen MT"/>
              <a:cs typeface="Tw Cen MT"/>
            </a:endParaRPr>
          </a:p>
          <a:p>
            <a:pPr marL="286385" marR="222885" indent="-274320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As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per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neighbourhood or</a:t>
            </a:r>
            <a:r>
              <a:rPr sz="2000" spc="-13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restaurant  type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mentioned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like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Indian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Restaurant, 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analysis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can be </a:t>
            </a:r>
            <a:r>
              <a:rPr sz="2000" spc="10" dirty="0">
                <a:solidFill>
                  <a:srgbClr val="DFE6CF"/>
                </a:solidFill>
                <a:latin typeface="Tw Cen MT"/>
                <a:cs typeface="Tw Cen MT"/>
              </a:rPr>
              <a:t>checked.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A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venue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with  </a:t>
            </a:r>
            <a:r>
              <a:rPr sz="2000" spc="-15" dirty="0">
                <a:solidFill>
                  <a:srgbClr val="DFE6CF"/>
                </a:solidFill>
                <a:latin typeface="Tw Cen MT"/>
                <a:cs typeface="Tw Cen MT"/>
              </a:rPr>
              <a:t>lowest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risk and competition can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be 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identified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05144" y="1975104"/>
            <a:ext cx="3467099" cy="389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36748" y="1301496"/>
            <a:ext cx="3208019" cy="3154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83452" y="1473708"/>
            <a:ext cx="141732" cy="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83680" y="1301496"/>
            <a:ext cx="1175003" cy="315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10170" y="1912141"/>
            <a:ext cx="4517390" cy="441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10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Most populous city in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the United</a:t>
            </a:r>
            <a:r>
              <a:rPr sz="2000" spc="-13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States</a:t>
            </a:r>
            <a:endParaRPr sz="2000">
              <a:latin typeface="Tw Cen MT"/>
              <a:cs typeface="Tw Cen MT"/>
            </a:endParaRPr>
          </a:p>
          <a:p>
            <a:pPr marL="286385" marR="78105" indent="-274320">
              <a:lnSpc>
                <a:spcPts val="1920"/>
              </a:lnSpc>
              <a:spcBef>
                <a:spcPts val="459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It is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diverse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and is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financial capital</a:t>
            </a:r>
            <a:r>
              <a:rPr sz="2000" spc="-22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10" dirty="0">
                <a:solidFill>
                  <a:srgbClr val="DFE6CF"/>
                </a:solidFill>
                <a:latin typeface="Tw Cen MT"/>
                <a:cs typeface="Tw Cen MT"/>
              </a:rPr>
              <a:t>of  </a:t>
            </a:r>
            <a:r>
              <a:rPr sz="2000" spc="5" dirty="0">
                <a:solidFill>
                  <a:srgbClr val="DFE6CF"/>
                </a:solidFill>
                <a:latin typeface="Tw Cen MT"/>
                <a:cs typeface="Tw Cen MT"/>
              </a:rPr>
              <a:t>USA</a:t>
            </a:r>
            <a:endParaRPr sz="2000">
              <a:latin typeface="Tw Cen MT"/>
              <a:cs typeface="Tw Cen MT"/>
            </a:endParaRPr>
          </a:p>
          <a:p>
            <a:pPr marL="286385" indent="-274320">
              <a:lnSpc>
                <a:spcPct val="100000"/>
              </a:lnSpc>
              <a:spcBef>
                <a:spcPts val="1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It is</a:t>
            </a:r>
            <a:r>
              <a:rPr sz="2000" spc="-2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multicultural</a:t>
            </a:r>
            <a:endParaRPr sz="2000">
              <a:latin typeface="Tw Cen MT"/>
              <a:cs typeface="Tw Cen MT"/>
            </a:endParaRPr>
          </a:p>
          <a:p>
            <a:pPr marL="286385" indent="-274320">
              <a:lnSpc>
                <a:spcPct val="100000"/>
              </a:lnSpc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Provides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lot </a:t>
            </a:r>
            <a:r>
              <a:rPr sz="2000" spc="10" dirty="0">
                <a:solidFill>
                  <a:srgbClr val="DFE6CF"/>
                </a:solidFill>
                <a:latin typeface="Tw Cen MT"/>
                <a:cs typeface="Tw Cen MT"/>
              </a:rPr>
              <a:t>of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business</a:t>
            </a:r>
            <a:r>
              <a:rPr sz="2000" spc="-11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opportunities</a:t>
            </a:r>
            <a:endParaRPr sz="2000">
              <a:latin typeface="Tw Cen MT"/>
              <a:cs typeface="Tw Cen MT"/>
            </a:endParaRPr>
          </a:p>
          <a:p>
            <a:pPr marL="286385" indent="-274320">
              <a:lnSpc>
                <a:spcPct val="100000"/>
              </a:lnSpc>
              <a:spcBef>
                <a:spcPts val="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Business friendly</a:t>
            </a:r>
            <a:r>
              <a:rPr sz="2000" spc="-12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environment</a:t>
            </a:r>
            <a:endParaRPr sz="2000">
              <a:latin typeface="Tw Cen MT"/>
              <a:cs typeface="Tw Cen MT"/>
            </a:endParaRPr>
          </a:p>
          <a:p>
            <a:pPr marL="286385" marR="88900" indent="-274320">
              <a:lnSpc>
                <a:spcPts val="1920"/>
              </a:lnSpc>
              <a:spcBef>
                <a:spcPts val="459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Attracted </a:t>
            </a:r>
            <a:r>
              <a:rPr sz="2000" spc="-20" dirty="0">
                <a:solidFill>
                  <a:srgbClr val="DFE6CF"/>
                </a:solidFill>
                <a:latin typeface="Tw Cen MT"/>
                <a:cs typeface="Tw Cen MT"/>
              </a:rPr>
              <a:t>many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different </a:t>
            </a:r>
            <a:r>
              <a:rPr sz="2000" spc="-15" dirty="0">
                <a:solidFill>
                  <a:srgbClr val="DFE6CF"/>
                </a:solidFill>
                <a:latin typeface="Tw Cen MT"/>
                <a:cs typeface="Tw Cen MT"/>
              </a:rPr>
              <a:t>players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into</a:t>
            </a:r>
            <a:r>
              <a:rPr sz="2000" spc="-114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the 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market</a:t>
            </a:r>
            <a:endParaRPr sz="2000">
              <a:latin typeface="Tw Cen MT"/>
              <a:cs typeface="Tw Cen MT"/>
            </a:endParaRPr>
          </a:p>
          <a:p>
            <a:pPr marL="286385" indent="-274320">
              <a:lnSpc>
                <a:spcPct val="100000"/>
              </a:lnSpc>
              <a:spcBef>
                <a:spcPts val="1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Global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hub </a:t>
            </a:r>
            <a:r>
              <a:rPr sz="2000" spc="10" dirty="0">
                <a:solidFill>
                  <a:srgbClr val="DFE6CF"/>
                </a:solidFill>
                <a:latin typeface="Tw Cen MT"/>
                <a:cs typeface="Tw Cen MT"/>
              </a:rPr>
              <a:t>of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business and</a:t>
            </a:r>
            <a:r>
              <a:rPr sz="2000" spc="-10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commerce.</a:t>
            </a:r>
            <a:endParaRPr sz="2000">
              <a:latin typeface="Tw Cen MT"/>
              <a:cs typeface="Tw Cen MT"/>
            </a:endParaRPr>
          </a:p>
          <a:p>
            <a:pPr marL="286385" marR="5080" indent="-274320">
              <a:lnSpc>
                <a:spcPts val="1920"/>
              </a:lnSpc>
              <a:spcBef>
                <a:spcPts val="46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The city </a:t>
            </a:r>
            <a:r>
              <a:rPr sz="2000" spc="10" dirty="0">
                <a:solidFill>
                  <a:srgbClr val="DFE6CF"/>
                </a:solidFill>
                <a:latin typeface="Tw Cen MT"/>
                <a:cs typeface="Tw Cen MT"/>
              </a:rPr>
              <a:t>is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a major centre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for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banking</a:t>
            </a:r>
            <a:r>
              <a:rPr sz="2000" spc="-16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and  finance, retailing,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world </a:t>
            </a:r>
            <a:r>
              <a:rPr sz="2000" spc="-20" dirty="0">
                <a:solidFill>
                  <a:srgbClr val="DFE6CF"/>
                </a:solidFill>
                <a:latin typeface="Tw Cen MT"/>
                <a:cs typeface="Tw Cen MT"/>
              </a:rPr>
              <a:t>trade, 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transportation, tourism,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real </a:t>
            </a:r>
            <a:r>
              <a:rPr sz="2000" spc="-15" dirty="0">
                <a:solidFill>
                  <a:srgbClr val="DFE6CF"/>
                </a:solidFill>
                <a:latin typeface="Tw Cen MT"/>
                <a:cs typeface="Tw Cen MT"/>
              </a:rPr>
              <a:t>estate, new 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media,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traditional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media,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advertising, 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legal </a:t>
            </a:r>
            <a:r>
              <a:rPr sz="2000" spc="5" dirty="0">
                <a:solidFill>
                  <a:srgbClr val="DFE6CF"/>
                </a:solidFill>
                <a:latin typeface="Tw Cen MT"/>
                <a:cs typeface="Tw Cen MT"/>
              </a:rPr>
              <a:t>services, </a:t>
            </a:r>
            <a:r>
              <a:rPr sz="2000" spc="-15" dirty="0">
                <a:solidFill>
                  <a:srgbClr val="DFE6CF"/>
                </a:solidFill>
                <a:latin typeface="Tw Cen MT"/>
                <a:cs typeface="Tw Cen MT"/>
              </a:rPr>
              <a:t>accountancy, insurance, 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theatre,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fashion,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and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2000" spc="5" dirty="0">
                <a:solidFill>
                  <a:srgbClr val="DFE6CF"/>
                </a:solidFill>
                <a:latin typeface="Tw Cen MT"/>
                <a:cs typeface="Tw Cen MT"/>
              </a:rPr>
              <a:t>arts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in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the 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United</a:t>
            </a:r>
            <a:r>
              <a:rPr sz="2000" spc="-4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States.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917692" y="1975104"/>
            <a:ext cx="3678935" cy="41117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339596" y="1348740"/>
            <a:ext cx="2862072" cy="2819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14444" y="1484375"/>
            <a:ext cx="222504" cy="640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66488" y="1348740"/>
            <a:ext cx="4472940" cy="2819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08592" y="1893872"/>
            <a:ext cx="7692390" cy="339090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67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Market is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highly</a:t>
            </a:r>
            <a:r>
              <a:rPr sz="2400" spc="-4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spc="-10" dirty="0">
                <a:solidFill>
                  <a:srgbClr val="DFE6CF"/>
                </a:solidFill>
                <a:latin typeface="Tw Cen MT"/>
                <a:cs typeface="Tw Cen MT"/>
              </a:rPr>
              <a:t>competitive</a:t>
            </a:r>
            <a:endParaRPr sz="2400">
              <a:latin typeface="Tw Cen MT"/>
              <a:cs typeface="Tw Cen MT"/>
            </a:endParaRPr>
          </a:p>
          <a:p>
            <a:pPr marL="286385" marR="5080" indent="-274320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Highly </a:t>
            </a:r>
            <a:r>
              <a:rPr sz="2400" spc="-10" dirty="0">
                <a:solidFill>
                  <a:srgbClr val="DFE6CF"/>
                </a:solidFill>
                <a:latin typeface="Tw Cen MT"/>
                <a:cs typeface="Tw Cen MT"/>
              </a:rPr>
              <a:t>developed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city </a:t>
            </a:r>
            <a:r>
              <a:rPr sz="2400" spc="5" dirty="0">
                <a:solidFill>
                  <a:srgbClr val="DFE6CF"/>
                </a:solidFill>
                <a:latin typeface="Tw Cen MT"/>
                <a:cs typeface="Tw Cen MT"/>
              </a:rPr>
              <a:t>so </a:t>
            </a:r>
            <a:r>
              <a:rPr sz="2400" spc="-10" dirty="0">
                <a:solidFill>
                  <a:srgbClr val="DFE6CF"/>
                </a:solidFill>
                <a:latin typeface="Tw Cen MT"/>
                <a:cs typeface="Tw Cen MT"/>
              </a:rPr>
              <a:t>cost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of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doing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business is also one of 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the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highest</a:t>
            </a:r>
            <a:endParaRPr sz="2400">
              <a:latin typeface="Tw Cen MT"/>
              <a:cs typeface="Tw Cen MT"/>
            </a:endParaRPr>
          </a:p>
          <a:p>
            <a:pPr marL="286385" marR="480695" indent="-274320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400" spc="-15" dirty="0">
                <a:solidFill>
                  <a:srgbClr val="DFE6CF"/>
                </a:solidFill>
                <a:latin typeface="Tw Cen MT"/>
                <a:cs typeface="Tw Cen MT"/>
              </a:rPr>
              <a:t>New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business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venture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or </a:t>
            </a:r>
            <a:r>
              <a:rPr sz="2400" spc="-10" dirty="0">
                <a:solidFill>
                  <a:srgbClr val="DFE6CF"/>
                </a:solidFill>
                <a:latin typeface="Tw Cen MT"/>
                <a:cs typeface="Tw Cen MT"/>
              </a:rPr>
              <a:t>expansion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needs to be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analysed  carefully</a:t>
            </a:r>
            <a:endParaRPr sz="2400">
              <a:latin typeface="Tw Cen MT"/>
              <a:cs typeface="Tw Cen MT"/>
            </a:endParaRPr>
          </a:p>
          <a:p>
            <a:pPr marL="286385" indent="-274320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One should strategically </a:t>
            </a:r>
            <a:r>
              <a:rPr sz="2400" spc="-10" dirty="0">
                <a:solidFill>
                  <a:srgbClr val="DFE6CF"/>
                </a:solidFill>
                <a:latin typeface="Tw Cen MT"/>
                <a:cs typeface="Tw Cen MT"/>
              </a:rPr>
              <a:t>targeting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market inorder to</a:t>
            </a:r>
            <a:r>
              <a:rPr sz="2400" spc="3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–</a:t>
            </a:r>
            <a:endParaRPr sz="2400">
              <a:latin typeface="Tw Cen MT"/>
              <a:cs typeface="Tw Cen MT"/>
            </a:endParaRPr>
          </a:p>
          <a:p>
            <a:pPr marL="347345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-This will help </a:t>
            </a:r>
            <a:r>
              <a:rPr sz="2400" spc="-15" dirty="0">
                <a:solidFill>
                  <a:srgbClr val="DFE6CF"/>
                </a:solidFill>
                <a:latin typeface="Tw Cen MT"/>
                <a:cs typeface="Tw Cen MT"/>
              </a:rPr>
              <a:t>in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reduction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of</a:t>
            </a:r>
            <a:r>
              <a:rPr sz="2400" spc="6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risk.</a:t>
            </a:r>
            <a:endParaRPr sz="2400">
              <a:latin typeface="Tw Cen MT"/>
              <a:cs typeface="Tw Cen MT"/>
            </a:endParaRPr>
          </a:p>
          <a:p>
            <a:pPr marL="347345"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-The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Return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on </a:t>
            </a:r>
            <a:r>
              <a:rPr sz="2400" spc="-10" dirty="0">
                <a:solidFill>
                  <a:srgbClr val="DFE6CF"/>
                </a:solidFill>
                <a:latin typeface="Tw Cen MT"/>
                <a:cs typeface="Tw Cen MT"/>
              </a:rPr>
              <a:t>Investment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will </a:t>
            </a:r>
            <a:r>
              <a:rPr sz="2400" spc="-15" dirty="0">
                <a:solidFill>
                  <a:srgbClr val="DFE6CF"/>
                </a:solidFill>
                <a:latin typeface="Tw Cen MT"/>
                <a:cs typeface="Tw Cen MT"/>
              </a:rPr>
              <a:t>be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spc="-10" dirty="0">
                <a:solidFill>
                  <a:srgbClr val="DFE6CF"/>
                </a:solidFill>
                <a:latin typeface="Tw Cen MT"/>
                <a:cs typeface="Tw Cen MT"/>
              </a:rPr>
              <a:t>reasonable.</a:t>
            </a:r>
            <a:endParaRPr sz="24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749296" y="1301496"/>
            <a:ext cx="3208019" cy="3154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96000" y="1473708"/>
            <a:ext cx="141732" cy="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87084" y="1301496"/>
            <a:ext cx="1549908" cy="315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08554" y="1912141"/>
            <a:ext cx="8025130" cy="447611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40005">
              <a:lnSpc>
                <a:spcPct val="80000"/>
              </a:lnSpc>
              <a:spcBef>
                <a:spcPts val="585"/>
              </a:spcBef>
            </a:pP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The City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of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New </a:t>
            </a:r>
            <a:r>
              <a:rPr sz="2000" spc="-30" dirty="0">
                <a:solidFill>
                  <a:srgbClr val="DFE6CF"/>
                </a:solidFill>
                <a:latin typeface="Tw Cen MT"/>
                <a:cs typeface="Tw Cen MT"/>
              </a:rPr>
              <a:t>York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is famous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for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its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excellent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cuisine. It's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food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culture includes 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an </a:t>
            </a:r>
            <a:r>
              <a:rPr sz="2000" spc="-15" dirty="0">
                <a:solidFill>
                  <a:srgbClr val="DFE6CF"/>
                </a:solidFill>
                <a:latin typeface="Tw Cen MT"/>
                <a:cs typeface="Tw Cen MT"/>
              </a:rPr>
              <a:t>array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of international cuisines influenced </a:t>
            </a:r>
            <a:r>
              <a:rPr sz="2000" spc="-45" dirty="0">
                <a:solidFill>
                  <a:srgbClr val="DFE6CF"/>
                </a:solidFill>
                <a:latin typeface="Tw Cen MT"/>
                <a:cs typeface="Tw Cen MT"/>
              </a:rPr>
              <a:t>by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city's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immigrant</a:t>
            </a:r>
            <a:r>
              <a:rPr sz="2000" spc="-11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15" dirty="0">
                <a:solidFill>
                  <a:srgbClr val="DFE6CF"/>
                </a:solidFill>
                <a:latin typeface="Tw Cen MT"/>
                <a:cs typeface="Tw Cen MT"/>
              </a:rPr>
              <a:t>history.</a:t>
            </a:r>
            <a:endParaRPr sz="2000">
              <a:latin typeface="Tw Cen MT"/>
              <a:cs typeface="Tw Cen MT"/>
            </a:endParaRPr>
          </a:p>
          <a:p>
            <a:pPr marL="287020" marR="191770" indent="-274955">
              <a:lnSpc>
                <a:spcPct val="80000"/>
              </a:lnSpc>
              <a:spcBef>
                <a:spcPts val="480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000" b="1" dirty="0">
                <a:solidFill>
                  <a:srgbClr val="DFE6CF"/>
                </a:solidFill>
                <a:latin typeface="Tw Cen MT"/>
                <a:cs typeface="Tw Cen MT"/>
              </a:rPr>
              <a:t>Central and Eastern European </a:t>
            </a:r>
            <a:r>
              <a:rPr sz="2000" b="1" spc="-5" dirty="0">
                <a:solidFill>
                  <a:srgbClr val="DFE6CF"/>
                </a:solidFill>
                <a:latin typeface="Tw Cen MT"/>
                <a:cs typeface="Tw Cen MT"/>
              </a:rPr>
              <a:t>immigrants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,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especially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Jewish immigrants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-  </a:t>
            </a:r>
            <a:r>
              <a:rPr sz="2000" spc="-15" dirty="0">
                <a:solidFill>
                  <a:srgbClr val="DFE6CF"/>
                </a:solidFill>
                <a:latin typeface="Tw Cen MT"/>
                <a:cs typeface="Tw Cen MT"/>
              </a:rPr>
              <a:t>bagels,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cheesecake,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hot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dogs,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knishes,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and</a:t>
            </a:r>
            <a:r>
              <a:rPr sz="2000" spc="-14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delicatessens</a:t>
            </a:r>
            <a:endParaRPr sz="2000">
              <a:latin typeface="Tw Cen MT"/>
              <a:cs typeface="Tw Cen MT"/>
            </a:endParaRPr>
          </a:p>
          <a:p>
            <a:pPr marL="287020" indent="-274955">
              <a:lnSpc>
                <a:spcPct val="100000"/>
              </a:lnSpc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000" b="1" spc="-5" dirty="0">
                <a:solidFill>
                  <a:srgbClr val="DFE6CF"/>
                </a:solidFill>
                <a:latin typeface="Tw Cen MT"/>
                <a:cs typeface="Tw Cen MT"/>
              </a:rPr>
              <a:t>Italian </a:t>
            </a:r>
            <a:r>
              <a:rPr sz="2000" b="1" dirty="0">
                <a:solidFill>
                  <a:srgbClr val="DFE6CF"/>
                </a:solidFill>
                <a:latin typeface="Tw Cen MT"/>
                <a:cs typeface="Tw Cen MT"/>
              </a:rPr>
              <a:t>immigrants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- </a:t>
            </a:r>
            <a:r>
              <a:rPr sz="2000" spc="-15" dirty="0">
                <a:solidFill>
                  <a:srgbClr val="DFE6CF"/>
                </a:solidFill>
                <a:latin typeface="Tw Cen MT"/>
                <a:cs typeface="Tw Cen MT"/>
              </a:rPr>
              <a:t>New York-style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pizza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and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Italian</a:t>
            </a:r>
            <a:r>
              <a:rPr sz="2000" spc="-2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cuisine</a:t>
            </a:r>
            <a:endParaRPr sz="2000">
              <a:latin typeface="Tw Cen MT"/>
              <a:cs typeface="Tw Cen MT"/>
            </a:endParaRPr>
          </a:p>
          <a:p>
            <a:pPr marL="287020" indent="-274955">
              <a:lnSpc>
                <a:spcPct val="100000"/>
              </a:lnSpc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000" b="1" spc="-5" dirty="0">
                <a:solidFill>
                  <a:srgbClr val="DFE6CF"/>
                </a:solidFill>
                <a:latin typeface="Tw Cen MT"/>
                <a:cs typeface="Tw Cen MT"/>
              </a:rPr>
              <a:t>Jewish </a:t>
            </a:r>
            <a:r>
              <a:rPr sz="2000" b="1" dirty="0">
                <a:solidFill>
                  <a:srgbClr val="DFE6CF"/>
                </a:solidFill>
                <a:latin typeface="Tw Cen MT"/>
                <a:cs typeface="Tw Cen MT"/>
              </a:rPr>
              <a:t>immigrants and Irish </a:t>
            </a:r>
            <a:r>
              <a:rPr sz="2000" b="1" spc="-5" dirty="0">
                <a:solidFill>
                  <a:srgbClr val="DFE6CF"/>
                </a:solidFill>
                <a:latin typeface="Tw Cen MT"/>
                <a:cs typeface="Tw Cen MT"/>
              </a:rPr>
              <a:t>immigrants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-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pastrami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and </a:t>
            </a:r>
            <a:r>
              <a:rPr sz="2000" spc="5" dirty="0">
                <a:solidFill>
                  <a:srgbClr val="DFE6CF"/>
                </a:solidFill>
                <a:latin typeface="Tw Cen MT"/>
                <a:cs typeface="Tw Cen MT"/>
              </a:rPr>
              <a:t>corned</a:t>
            </a:r>
            <a:r>
              <a:rPr sz="2000" spc="-2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beef</a:t>
            </a:r>
            <a:endParaRPr sz="2000">
              <a:latin typeface="Tw Cen MT"/>
              <a:cs typeface="Tw Cen MT"/>
            </a:endParaRPr>
          </a:p>
          <a:p>
            <a:pPr marL="287020" marR="5080" indent="-274955">
              <a:lnSpc>
                <a:spcPct val="80000"/>
              </a:lnSpc>
              <a:spcBef>
                <a:spcPts val="480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000" b="1" spc="-5" dirty="0">
                <a:solidFill>
                  <a:srgbClr val="DFE6CF"/>
                </a:solidFill>
                <a:latin typeface="Tw Cen MT"/>
                <a:cs typeface="Tw Cen MT"/>
              </a:rPr>
              <a:t>Chinese </a:t>
            </a:r>
            <a:r>
              <a:rPr sz="2000" b="1" dirty="0">
                <a:solidFill>
                  <a:srgbClr val="DFE6CF"/>
                </a:solidFill>
                <a:latin typeface="Tw Cen MT"/>
                <a:cs typeface="Tw Cen MT"/>
              </a:rPr>
              <a:t>and </a:t>
            </a:r>
            <a:r>
              <a:rPr sz="2000" b="1" spc="-5" dirty="0">
                <a:solidFill>
                  <a:srgbClr val="DFE6CF"/>
                </a:solidFill>
                <a:latin typeface="Tw Cen MT"/>
                <a:cs typeface="Tw Cen MT"/>
              </a:rPr>
              <a:t>other Asian </a:t>
            </a:r>
            <a:r>
              <a:rPr sz="2000" b="1" dirty="0">
                <a:solidFill>
                  <a:srgbClr val="DFE6CF"/>
                </a:solidFill>
                <a:latin typeface="Tw Cen MT"/>
                <a:cs typeface="Tw Cen MT"/>
              </a:rPr>
              <a:t>restaurants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, </a:t>
            </a:r>
            <a:r>
              <a:rPr sz="2000" spc="5" dirty="0">
                <a:solidFill>
                  <a:srgbClr val="DFE6CF"/>
                </a:solidFill>
                <a:latin typeface="Tw Cen MT"/>
                <a:cs typeface="Tw Cen MT"/>
              </a:rPr>
              <a:t>sandwich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joints,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trattorias,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diners,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and  coffeehouses are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ubiquitous throughout the</a:t>
            </a:r>
            <a:r>
              <a:rPr sz="2000" spc="-18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city</a:t>
            </a:r>
            <a:endParaRPr sz="2000">
              <a:latin typeface="Tw Cen MT"/>
              <a:cs typeface="Tw Cen MT"/>
            </a:endParaRPr>
          </a:p>
          <a:p>
            <a:pPr marL="287020" indent="-274955">
              <a:lnSpc>
                <a:spcPct val="100000"/>
              </a:lnSpc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000" b="1" spc="-5" dirty="0">
                <a:solidFill>
                  <a:srgbClr val="DFE6CF"/>
                </a:solidFill>
                <a:latin typeface="Tw Cen MT"/>
                <a:cs typeface="Tw Cen MT"/>
              </a:rPr>
              <a:t>Mobile </a:t>
            </a:r>
            <a:r>
              <a:rPr sz="2000" b="1" spc="-10" dirty="0">
                <a:solidFill>
                  <a:srgbClr val="DFE6CF"/>
                </a:solidFill>
                <a:latin typeface="Tw Cen MT"/>
                <a:cs typeface="Tw Cen MT"/>
              </a:rPr>
              <a:t>food </a:t>
            </a:r>
            <a:r>
              <a:rPr sz="2000" b="1" spc="-5" dirty="0">
                <a:solidFill>
                  <a:srgbClr val="DFE6CF"/>
                </a:solidFill>
                <a:latin typeface="Tw Cen MT"/>
                <a:cs typeface="Tw Cen MT"/>
              </a:rPr>
              <a:t>vendors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- </a:t>
            </a:r>
            <a:r>
              <a:rPr sz="2000" spc="5" dirty="0">
                <a:solidFill>
                  <a:srgbClr val="DFE6CF"/>
                </a:solidFill>
                <a:latin typeface="Tw Cen MT"/>
                <a:cs typeface="Tw Cen MT"/>
              </a:rPr>
              <a:t>Some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4,000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licensed </a:t>
            </a:r>
            <a:r>
              <a:rPr sz="2000" spc="-45" dirty="0">
                <a:solidFill>
                  <a:srgbClr val="DFE6CF"/>
                </a:solidFill>
                <a:latin typeface="Tw Cen MT"/>
                <a:cs typeface="Tw Cen MT"/>
              </a:rPr>
              <a:t>by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the</a:t>
            </a:r>
            <a:r>
              <a:rPr sz="2000" spc="-5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city</a:t>
            </a:r>
            <a:endParaRPr sz="2000">
              <a:latin typeface="Tw Cen MT"/>
              <a:cs typeface="Tw Cen MT"/>
            </a:endParaRPr>
          </a:p>
          <a:p>
            <a:pPr marL="287020" marR="26670" indent="-274955">
              <a:lnSpc>
                <a:spcPts val="1920"/>
              </a:lnSpc>
              <a:spcBef>
                <a:spcPts val="459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000" b="1" spc="-5" dirty="0">
                <a:solidFill>
                  <a:srgbClr val="DFE6CF"/>
                </a:solidFill>
                <a:latin typeface="Tw Cen MT"/>
                <a:cs typeface="Tw Cen MT"/>
              </a:rPr>
              <a:t>Middle </a:t>
            </a:r>
            <a:r>
              <a:rPr sz="2000" b="1" dirty="0">
                <a:solidFill>
                  <a:srgbClr val="DFE6CF"/>
                </a:solidFill>
                <a:latin typeface="Tw Cen MT"/>
                <a:cs typeface="Tw Cen MT"/>
              </a:rPr>
              <a:t>Eastern </a:t>
            </a:r>
            <a:r>
              <a:rPr sz="2000" b="1" spc="-5" dirty="0">
                <a:solidFill>
                  <a:srgbClr val="DFE6CF"/>
                </a:solidFill>
                <a:latin typeface="Tw Cen MT"/>
                <a:cs typeface="Tw Cen MT"/>
              </a:rPr>
              <a:t>foods </a:t>
            </a:r>
            <a:r>
              <a:rPr sz="2000" spc="20" dirty="0">
                <a:solidFill>
                  <a:srgbClr val="DFE6CF"/>
                </a:solidFill>
                <a:latin typeface="Tw Cen MT"/>
                <a:cs typeface="Tw Cen MT"/>
              </a:rPr>
              <a:t>such </a:t>
            </a:r>
            <a:r>
              <a:rPr sz="2000" spc="5" dirty="0">
                <a:solidFill>
                  <a:srgbClr val="DFE6CF"/>
                </a:solidFill>
                <a:latin typeface="Tw Cen MT"/>
                <a:cs typeface="Tw Cen MT"/>
              </a:rPr>
              <a:t>as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falafel and </a:t>
            </a:r>
            <a:r>
              <a:rPr sz="2000" spc="-15" dirty="0">
                <a:solidFill>
                  <a:srgbClr val="DFE6CF"/>
                </a:solidFill>
                <a:latin typeface="Tw Cen MT"/>
                <a:cs typeface="Tw Cen MT"/>
              </a:rPr>
              <a:t>kebabs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examples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of </a:t>
            </a:r>
            <a:r>
              <a:rPr sz="2000" spc="10" dirty="0">
                <a:solidFill>
                  <a:srgbClr val="DFE6CF"/>
                </a:solidFill>
                <a:latin typeface="Tw Cen MT"/>
                <a:cs typeface="Tw Cen MT"/>
              </a:rPr>
              <a:t>modern</a:t>
            </a:r>
            <a:r>
              <a:rPr sz="2000" spc="-18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New  </a:t>
            </a:r>
            <a:r>
              <a:rPr sz="2000" spc="-30" dirty="0">
                <a:solidFill>
                  <a:srgbClr val="DFE6CF"/>
                </a:solidFill>
                <a:latin typeface="Tw Cen MT"/>
                <a:cs typeface="Tw Cen MT"/>
              </a:rPr>
              <a:t>York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street</a:t>
            </a:r>
            <a:r>
              <a:rPr sz="2000" spc="-6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food</a:t>
            </a:r>
            <a:endParaRPr sz="2000">
              <a:latin typeface="Tw Cen MT"/>
              <a:cs typeface="Tw Cen MT"/>
            </a:endParaRPr>
          </a:p>
          <a:p>
            <a:pPr marL="287020" marR="40640" indent="-274955">
              <a:lnSpc>
                <a:spcPts val="1920"/>
              </a:lnSpc>
              <a:spcBef>
                <a:spcPts val="480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Famous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for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fine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dining </a:t>
            </a:r>
            <a:r>
              <a:rPr sz="2000" b="1" spc="-5" dirty="0">
                <a:solidFill>
                  <a:srgbClr val="DFE6CF"/>
                </a:solidFill>
                <a:latin typeface="Tw Cen MT"/>
                <a:cs typeface="Tw Cen MT"/>
              </a:rPr>
              <a:t>Michelin </a:t>
            </a:r>
            <a:r>
              <a:rPr sz="2000" b="1" spc="5" dirty="0">
                <a:solidFill>
                  <a:srgbClr val="DFE6CF"/>
                </a:solidFill>
                <a:latin typeface="Tw Cen MT"/>
                <a:cs typeface="Tw Cen MT"/>
              </a:rPr>
              <a:t>starred </a:t>
            </a:r>
            <a:r>
              <a:rPr sz="2000" b="1" dirty="0">
                <a:solidFill>
                  <a:srgbClr val="DFE6CF"/>
                </a:solidFill>
                <a:latin typeface="Tw Cen MT"/>
                <a:cs typeface="Tw Cen MT"/>
              </a:rPr>
              <a:t>restaurants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. The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city </a:t>
            </a:r>
            <a:r>
              <a:rPr sz="2000" spc="10" dirty="0">
                <a:solidFill>
                  <a:srgbClr val="DFE6CF"/>
                </a:solidFill>
                <a:latin typeface="Tw Cen MT"/>
                <a:cs typeface="Tw Cen MT"/>
              </a:rPr>
              <a:t>is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home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to  </a:t>
            </a:r>
            <a:r>
              <a:rPr sz="2000" spc="5" dirty="0">
                <a:solidFill>
                  <a:srgbClr val="DFE6CF"/>
                </a:solidFill>
                <a:latin typeface="Tw Cen MT"/>
                <a:cs typeface="Tw Cen MT"/>
              </a:rPr>
              <a:t>"nearly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one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thousand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of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finest and most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diverse haute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cuisine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restaurants 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in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world", according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to</a:t>
            </a:r>
            <a:r>
              <a:rPr sz="2000" spc="-8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10" dirty="0">
                <a:solidFill>
                  <a:srgbClr val="DFE6CF"/>
                </a:solidFill>
                <a:latin typeface="Tw Cen MT"/>
                <a:cs typeface="Tw Cen MT"/>
              </a:rPr>
              <a:t>Michelin.</a:t>
            </a:r>
            <a:endParaRPr sz="2000">
              <a:latin typeface="Tw Cen MT"/>
              <a:cs typeface="Tw Cen MT"/>
            </a:endParaRPr>
          </a:p>
          <a:p>
            <a:pPr marL="287020" marR="120014" indent="-274955">
              <a:lnSpc>
                <a:spcPct val="80000"/>
              </a:lnSpc>
              <a:spcBef>
                <a:spcPts val="495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So it is evident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that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to </a:t>
            </a:r>
            <a:r>
              <a:rPr sz="2000" spc="5" dirty="0">
                <a:solidFill>
                  <a:srgbClr val="DFE6CF"/>
                </a:solidFill>
                <a:latin typeface="Tw Cen MT"/>
                <a:cs typeface="Tw Cen MT"/>
              </a:rPr>
              <a:t>survive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in </a:t>
            </a:r>
            <a:r>
              <a:rPr sz="2000" spc="20" dirty="0">
                <a:solidFill>
                  <a:srgbClr val="DFE6CF"/>
                </a:solidFill>
                <a:latin typeface="Tw Cen MT"/>
                <a:cs typeface="Tw Cen MT"/>
              </a:rPr>
              <a:t>such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competitive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market </a:t>
            </a:r>
            <a:r>
              <a:rPr sz="2000" spc="10" dirty="0">
                <a:solidFill>
                  <a:srgbClr val="DFE6CF"/>
                </a:solidFill>
                <a:latin typeface="Tw Cen MT"/>
                <a:cs typeface="Tw Cen MT"/>
              </a:rPr>
              <a:t>it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is </a:t>
            </a:r>
            <a:r>
              <a:rPr sz="2000" spc="-15" dirty="0">
                <a:solidFill>
                  <a:srgbClr val="DFE6CF"/>
                </a:solidFill>
                <a:latin typeface="Tw Cen MT"/>
                <a:cs typeface="Tw Cen MT"/>
              </a:rPr>
              <a:t>very</a:t>
            </a:r>
            <a:r>
              <a:rPr sz="2000" spc="-27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important 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to strategically</a:t>
            </a:r>
            <a:r>
              <a:rPr sz="2000" spc="-7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plan.</a:t>
            </a:r>
            <a:endParaRPr sz="20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237232" y="861060"/>
            <a:ext cx="6208775" cy="2819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74492" y="1348740"/>
            <a:ext cx="4334256" cy="2819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08625" y="2241302"/>
            <a:ext cx="7620634" cy="4115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9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200" spc="-20" dirty="0">
                <a:solidFill>
                  <a:srgbClr val="DFE6CF"/>
                </a:solidFill>
                <a:latin typeface="Tw Cen MT"/>
                <a:cs typeface="Tw Cen MT"/>
              </a:rPr>
              <a:t>New </a:t>
            </a:r>
            <a:r>
              <a:rPr sz="2200" spc="-35" dirty="0">
                <a:solidFill>
                  <a:srgbClr val="DFE6CF"/>
                </a:solidFill>
                <a:latin typeface="Tw Cen MT"/>
                <a:cs typeface="Tw Cen MT"/>
              </a:rPr>
              <a:t>York</a:t>
            </a:r>
            <a:r>
              <a:rPr sz="2200" spc="1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200" spc="-15" dirty="0">
                <a:solidFill>
                  <a:srgbClr val="DFE6CF"/>
                </a:solidFill>
                <a:latin typeface="Tw Cen MT"/>
                <a:cs typeface="Tw Cen MT"/>
              </a:rPr>
              <a:t>Population</a:t>
            </a:r>
            <a:endParaRPr sz="2200">
              <a:latin typeface="Tw Cen MT"/>
              <a:cs typeface="Tw Cen MT"/>
            </a:endParaRPr>
          </a:p>
          <a:p>
            <a:pPr marL="286385" indent="-274320">
              <a:lnSpc>
                <a:spcPct val="100000"/>
              </a:lnSpc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200" spc="-20" dirty="0">
                <a:solidFill>
                  <a:srgbClr val="DFE6CF"/>
                </a:solidFill>
                <a:latin typeface="Tw Cen MT"/>
                <a:cs typeface="Tw Cen MT"/>
              </a:rPr>
              <a:t>New </a:t>
            </a:r>
            <a:r>
              <a:rPr sz="2200" spc="-35" dirty="0">
                <a:solidFill>
                  <a:srgbClr val="DFE6CF"/>
                </a:solidFill>
                <a:latin typeface="Tw Cen MT"/>
                <a:cs typeface="Tw Cen MT"/>
              </a:rPr>
              <a:t>York </a:t>
            </a:r>
            <a:r>
              <a:rPr sz="2200" spc="-10" dirty="0">
                <a:solidFill>
                  <a:srgbClr val="DFE6CF"/>
                </a:solidFill>
                <a:latin typeface="Tw Cen MT"/>
                <a:cs typeface="Tw Cen MT"/>
              </a:rPr>
              <a:t>City</a:t>
            </a:r>
            <a:r>
              <a:rPr sz="2200" spc="7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200" spc="-10" dirty="0">
                <a:solidFill>
                  <a:srgbClr val="DFE6CF"/>
                </a:solidFill>
                <a:latin typeface="Tw Cen MT"/>
                <a:cs typeface="Tw Cen MT"/>
              </a:rPr>
              <a:t>Demographics</a:t>
            </a:r>
            <a:endParaRPr sz="2200">
              <a:latin typeface="Tw Cen MT"/>
              <a:cs typeface="Tw Cen MT"/>
            </a:endParaRPr>
          </a:p>
          <a:p>
            <a:pPr marL="286385" marR="5080" indent="-274320">
              <a:lnSpc>
                <a:spcPct val="80000"/>
              </a:lnSpc>
              <a:spcBef>
                <a:spcPts val="52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Are </a:t>
            </a:r>
            <a:r>
              <a:rPr sz="2200" dirty="0">
                <a:solidFill>
                  <a:srgbClr val="DFE6CF"/>
                </a:solidFill>
                <a:latin typeface="Tw Cen MT"/>
                <a:cs typeface="Tw Cen MT"/>
              </a:rPr>
              <a:t>there </a:t>
            </a:r>
            <a:r>
              <a:rPr sz="2200" spc="-30" dirty="0">
                <a:solidFill>
                  <a:srgbClr val="DFE6CF"/>
                </a:solidFill>
                <a:latin typeface="Tw Cen MT"/>
                <a:cs typeface="Tw Cen MT"/>
              </a:rPr>
              <a:t>any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Farmers </a:t>
            </a:r>
            <a:r>
              <a:rPr sz="2200" spc="-10" dirty="0">
                <a:solidFill>
                  <a:srgbClr val="DFE6CF"/>
                </a:solidFill>
                <a:latin typeface="Tw Cen MT"/>
                <a:cs typeface="Tw Cen MT"/>
              </a:rPr>
              <a:t>Markets,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Wholesale markets </a:t>
            </a:r>
            <a:r>
              <a:rPr sz="2200" dirty="0">
                <a:solidFill>
                  <a:srgbClr val="DFE6CF"/>
                </a:solidFill>
                <a:latin typeface="Tw Cen MT"/>
                <a:cs typeface="Tw Cen MT"/>
              </a:rPr>
              <a:t>etc </a:t>
            </a:r>
            <a:r>
              <a:rPr sz="2200" spc="-25" dirty="0">
                <a:solidFill>
                  <a:srgbClr val="DFE6CF"/>
                </a:solidFill>
                <a:latin typeface="Tw Cen MT"/>
                <a:cs typeface="Tw Cen MT"/>
              </a:rPr>
              <a:t>nearby </a:t>
            </a:r>
            <a:r>
              <a:rPr sz="2200" spc="-10" dirty="0">
                <a:solidFill>
                  <a:srgbClr val="DFE6CF"/>
                </a:solidFill>
                <a:latin typeface="Tw Cen MT"/>
                <a:cs typeface="Tw Cen MT"/>
              </a:rPr>
              <a:t>so 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that the ingredients </a:t>
            </a:r>
            <a:r>
              <a:rPr sz="2200" spc="-10" dirty="0">
                <a:solidFill>
                  <a:srgbClr val="DFE6CF"/>
                </a:solidFill>
                <a:latin typeface="Tw Cen MT"/>
                <a:cs typeface="Tw Cen MT"/>
              </a:rPr>
              <a:t>can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be </a:t>
            </a:r>
            <a:r>
              <a:rPr sz="2200" dirty="0">
                <a:solidFill>
                  <a:srgbClr val="DFE6CF"/>
                </a:solidFill>
                <a:latin typeface="Tw Cen MT"/>
                <a:cs typeface="Tw Cen MT"/>
              </a:rPr>
              <a:t>purchased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fresh </a:t>
            </a:r>
            <a:r>
              <a:rPr sz="2200" spc="5" dirty="0">
                <a:solidFill>
                  <a:srgbClr val="DFE6CF"/>
                </a:solidFill>
                <a:latin typeface="Tw Cen MT"/>
                <a:cs typeface="Tw Cen MT"/>
              </a:rPr>
              <a:t>to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maintain quality  and cost?</a:t>
            </a:r>
            <a:endParaRPr sz="2200">
              <a:latin typeface="Tw Cen MT"/>
              <a:cs typeface="Tw Cen MT"/>
            </a:endParaRPr>
          </a:p>
          <a:p>
            <a:pPr marL="286385" marR="351790" indent="-274320">
              <a:lnSpc>
                <a:spcPts val="2110"/>
              </a:lnSpc>
              <a:spcBef>
                <a:spcPts val="51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Are </a:t>
            </a:r>
            <a:r>
              <a:rPr sz="2200" dirty="0">
                <a:solidFill>
                  <a:srgbClr val="DFE6CF"/>
                </a:solidFill>
                <a:latin typeface="Tw Cen MT"/>
                <a:cs typeface="Tw Cen MT"/>
              </a:rPr>
              <a:t>there </a:t>
            </a:r>
            <a:r>
              <a:rPr sz="2200" spc="-30" dirty="0">
                <a:solidFill>
                  <a:srgbClr val="DFE6CF"/>
                </a:solidFill>
                <a:latin typeface="Tw Cen MT"/>
                <a:cs typeface="Tw Cen MT"/>
              </a:rPr>
              <a:t>any </a:t>
            </a:r>
            <a:r>
              <a:rPr sz="2200" spc="-15" dirty="0">
                <a:solidFill>
                  <a:srgbClr val="DFE6CF"/>
                </a:solidFill>
                <a:latin typeface="Tw Cen MT"/>
                <a:cs typeface="Tw Cen MT"/>
              </a:rPr>
              <a:t>venues </a:t>
            </a:r>
            <a:r>
              <a:rPr sz="2200" spc="-20" dirty="0">
                <a:solidFill>
                  <a:srgbClr val="DFE6CF"/>
                </a:solidFill>
                <a:latin typeface="Tw Cen MT"/>
                <a:cs typeface="Tw Cen MT"/>
              </a:rPr>
              <a:t>like </a:t>
            </a:r>
            <a:r>
              <a:rPr sz="2200" spc="-15" dirty="0">
                <a:solidFill>
                  <a:srgbClr val="DFE6CF"/>
                </a:solidFill>
                <a:latin typeface="Tw Cen MT"/>
                <a:cs typeface="Tw Cen MT"/>
              </a:rPr>
              <a:t>Gyms, </a:t>
            </a:r>
            <a:r>
              <a:rPr sz="2200" dirty="0">
                <a:solidFill>
                  <a:srgbClr val="DFE6CF"/>
                </a:solidFill>
                <a:latin typeface="Tw Cen MT"/>
                <a:cs typeface="Tw Cen MT"/>
              </a:rPr>
              <a:t>Entertainmnet </a:t>
            </a:r>
            <a:r>
              <a:rPr sz="2200" spc="-15" dirty="0">
                <a:solidFill>
                  <a:srgbClr val="DFE6CF"/>
                </a:solidFill>
                <a:latin typeface="Tw Cen MT"/>
                <a:cs typeface="Tw Cen MT"/>
              </a:rPr>
              <a:t>zones, </a:t>
            </a:r>
            <a:r>
              <a:rPr sz="2200" spc="-20" dirty="0">
                <a:solidFill>
                  <a:srgbClr val="DFE6CF"/>
                </a:solidFill>
                <a:latin typeface="Tw Cen MT"/>
                <a:cs typeface="Tw Cen MT"/>
              </a:rPr>
              <a:t>Parks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etc  </a:t>
            </a:r>
            <a:r>
              <a:rPr sz="2200" spc="-20" dirty="0">
                <a:solidFill>
                  <a:srgbClr val="DFE6CF"/>
                </a:solidFill>
                <a:latin typeface="Tw Cen MT"/>
                <a:cs typeface="Tw Cen MT"/>
              </a:rPr>
              <a:t>nearby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where floating population is high</a:t>
            </a:r>
            <a:r>
              <a:rPr sz="2200" spc="9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200" dirty="0">
                <a:solidFill>
                  <a:srgbClr val="DFE6CF"/>
                </a:solidFill>
                <a:latin typeface="Tw Cen MT"/>
                <a:cs typeface="Tw Cen MT"/>
              </a:rPr>
              <a:t>etc</a:t>
            </a:r>
            <a:endParaRPr sz="2200">
              <a:latin typeface="Tw Cen MT"/>
              <a:cs typeface="Tw Cen MT"/>
            </a:endParaRPr>
          </a:p>
          <a:p>
            <a:pPr marL="286385" indent="-274320">
              <a:lnSpc>
                <a:spcPct val="100000"/>
              </a:lnSpc>
              <a:spcBef>
                <a:spcPts val="20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Who </a:t>
            </a:r>
            <a:r>
              <a:rPr sz="2200" spc="-10" dirty="0">
                <a:solidFill>
                  <a:srgbClr val="DFE6CF"/>
                </a:solidFill>
                <a:latin typeface="Tw Cen MT"/>
                <a:cs typeface="Tw Cen MT"/>
              </a:rPr>
              <a:t>are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the competitors in that</a:t>
            </a:r>
            <a:r>
              <a:rPr sz="2200" spc="11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location?</a:t>
            </a:r>
            <a:endParaRPr sz="2200">
              <a:latin typeface="Tw Cen MT"/>
              <a:cs typeface="Tw Cen MT"/>
            </a:endParaRPr>
          </a:p>
          <a:p>
            <a:pPr marL="286385" indent="-274320">
              <a:lnSpc>
                <a:spcPct val="100000"/>
              </a:lnSpc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Cuisine </a:t>
            </a:r>
            <a:r>
              <a:rPr sz="2200" dirty="0">
                <a:solidFill>
                  <a:srgbClr val="DFE6CF"/>
                </a:solidFill>
                <a:latin typeface="Tw Cen MT"/>
                <a:cs typeface="Tw Cen MT"/>
              </a:rPr>
              <a:t>served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/ Menu </a:t>
            </a:r>
            <a:r>
              <a:rPr sz="2200" spc="5" dirty="0">
                <a:solidFill>
                  <a:srgbClr val="DFE6CF"/>
                </a:solidFill>
                <a:latin typeface="Tw Cen MT"/>
                <a:cs typeface="Tw Cen MT"/>
              </a:rPr>
              <a:t>of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the</a:t>
            </a:r>
            <a:r>
              <a:rPr sz="2200" spc="12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competitors</a:t>
            </a:r>
            <a:endParaRPr sz="2200">
              <a:latin typeface="Tw Cen MT"/>
              <a:cs typeface="Tw Cen MT"/>
            </a:endParaRPr>
          </a:p>
          <a:p>
            <a:pPr marL="286385" indent="-274320">
              <a:lnSpc>
                <a:spcPct val="100000"/>
              </a:lnSpc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Segmentation of the</a:t>
            </a:r>
            <a:r>
              <a:rPr sz="2200" spc="8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200" spc="-10" dirty="0">
                <a:solidFill>
                  <a:srgbClr val="DFE6CF"/>
                </a:solidFill>
                <a:latin typeface="Tw Cen MT"/>
                <a:cs typeface="Tw Cen MT"/>
              </a:rPr>
              <a:t>Borough</a:t>
            </a:r>
            <a:endParaRPr sz="2200">
              <a:latin typeface="Tw Cen MT"/>
              <a:cs typeface="Tw Cen MT"/>
            </a:endParaRPr>
          </a:p>
          <a:p>
            <a:pPr marL="286385" indent="-274320">
              <a:lnSpc>
                <a:spcPct val="100000"/>
              </a:lnSpc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Untapped</a:t>
            </a:r>
            <a:r>
              <a:rPr sz="2200" spc="-2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markets</a:t>
            </a:r>
            <a:endParaRPr sz="2200">
              <a:latin typeface="Tw Cen MT"/>
              <a:cs typeface="Tw Cen MT"/>
            </a:endParaRPr>
          </a:p>
          <a:p>
            <a:pPr marL="286385" marR="4875530" indent="-274320">
              <a:lnSpc>
                <a:spcPts val="2110"/>
              </a:lnSpc>
              <a:spcBef>
                <a:spcPts val="509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Saturated markets etc  </a:t>
            </a:r>
            <a:r>
              <a:rPr sz="2200" spc="-10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list </a:t>
            </a:r>
            <a:r>
              <a:rPr sz="2200" spc="-10" dirty="0">
                <a:solidFill>
                  <a:srgbClr val="DFE6CF"/>
                </a:solidFill>
                <a:latin typeface="Tw Cen MT"/>
                <a:cs typeface="Tw Cen MT"/>
              </a:rPr>
              <a:t>can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go</a:t>
            </a:r>
            <a:r>
              <a:rPr sz="2200" spc="7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on...</a:t>
            </a:r>
            <a:endParaRPr sz="22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6767" y="1301496"/>
            <a:ext cx="3831336" cy="3154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88123" y="1473708"/>
            <a:ext cx="141732" cy="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414260" y="1321308"/>
            <a:ext cx="104139" cy="285115"/>
          </a:xfrm>
          <a:custGeom>
            <a:avLst/>
            <a:gdLst/>
            <a:ahLst/>
            <a:cxnLst/>
            <a:rect l="l" t="t" r="r" b="b"/>
            <a:pathLst>
              <a:path w="104140" h="285115">
                <a:moveTo>
                  <a:pt x="103632" y="284987"/>
                </a:moveTo>
                <a:lnTo>
                  <a:pt x="41147" y="284987"/>
                </a:lnTo>
                <a:lnTo>
                  <a:pt x="41147" y="51816"/>
                </a:lnTo>
                <a:lnTo>
                  <a:pt x="0" y="51816"/>
                </a:lnTo>
                <a:lnTo>
                  <a:pt x="10667" y="0"/>
                </a:lnTo>
                <a:lnTo>
                  <a:pt x="103632" y="0"/>
                </a:lnTo>
                <a:lnTo>
                  <a:pt x="103632" y="284987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06639" y="1315211"/>
            <a:ext cx="117475" cy="297180"/>
          </a:xfrm>
          <a:custGeom>
            <a:avLst/>
            <a:gdLst/>
            <a:ahLst/>
            <a:cxnLst/>
            <a:rect l="l" t="t" r="r" b="b"/>
            <a:pathLst>
              <a:path w="117475" h="297180">
                <a:moveTo>
                  <a:pt x="41148" y="65532"/>
                </a:moveTo>
                <a:lnTo>
                  <a:pt x="4572" y="65532"/>
                </a:lnTo>
                <a:lnTo>
                  <a:pt x="0" y="60960"/>
                </a:lnTo>
                <a:lnTo>
                  <a:pt x="0" y="56388"/>
                </a:lnTo>
                <a:lnTo>
                  <a:pt x="10668" y="4572"/>
                </a:lnTo>
                <a:lnTo>
                  <a:pt x="12192" y="1524"/>
                </a:lnTo>
                <a:lnTo>
                  <a:pt x="15240" y="0"/>
                </a:lnTo>
                <a:lnTo>
                  <a:pt x="114300" y="0"/>
                </a:lnTo>
                <a:lnTo>
                  <a:pt x="117348" y="3048"/>
                </a:lnTo>
                <a:lnTo>
                  <a:pt x="117348" y="6096"/>
                </a:lnTo>
                <a:lnTo>
                  <a:pt x="103632" y="6096"/>
                </a:lnTo>
                <a:lnTo>
                  <a:pt x="103632" y="7620"/>
                </a:lnTo>
                <a:lnTo>
                  <a:pt x="24384" y="7620"/>
                </a:lnTo>
                <a:lnTo>
                  <a:pt x="18288" y="13716"/>
                </a:lnTo>
                <a:lnTo>
                  <a:pt x="23128" y="13716"/>
                </a:lnTo>
                <a:lnTo>
                  <a:pt x="15284" y="51816"/>
                </a:lnTo>
                <a:lnTo>
                  <a:pt x="7620" y="51816"/>
                </a:lnTo>
                <a:lnTo>
                  <a:pt x="13716" y="59436"/>
                </a:lnTo>
                <a:lnTo>
                  <a:pt x="41148" y="59436"/>
                </a:lnTo>
                <a:lnTo>
                  <a:pt x="41148" y="65532"/>
                </a:lnTo>
                <a:close/>
              </a:path>
              <a:path w="117475" h="297180">
                <a:moveTo>
                  <a:pt x="103632" y="291084"/>
                </a:moveTo>
                <a:lnTo>
                  <a:pt x="103632" y="6096"/>
                </a:lnTo>
                <a:lnTo>
                  <a:pt x="111252" y="13716"/>
                </a:lnTo>
                <a:lnTo>
                  <a:pt x="117348" y="13716"/>
                </a:lnTo>
                <a:lnTo>
                  <a:pt x="117348" y="283464"/>
                </a:lnTo>
                <a:lnTo>
                  <a:pt x="111252" y="283464"/>
                </a:lnTo>
                <a:lnTo>
                  <a:pt x="103632" y="291084"/>
                </a:lnTo>
                <a:close/>
              </a:path>
              <a:path w="117475" h="297180">
                <a:moveTo>
                  <a:pt x="117348" y="13716"/>
                </a:moveTo>
                <a:lnTo>
                  <a:pt x="111252" y="13716"/>
                </a:lnTo>
                <a:lnTo>
                  <a:pt x="103632" y="6096"/>
                </a:lnTo>
                <a:lnTo>
                  <a:pt x="117348" y="6096"/>
                </a:lnTo>
                <a:lnTo>
                  <a:pt x="117348" y="13716"/>
                </a:lnTo>
                <a:close/>
              </a:path>
              <a:path w="117475" h="297180">
                <a:moveTo>
                  <a:pt x="23128" y="13716"/>
                </a:moveTo>
                <a:lnTo>
                  <a:pt x="18288" y="13716"/>
                </a:lnTo>
                <a:lnTo>
                  <a:pt x="24384" y="7620"/>
                </a:lnTo>
                <a:lnTo>
                  <a:pt x="23128" y="13716"/>
                </a:lnTo>
                <a:close/>
              </a:path>
              <a:path w="117475" h="297180">
                <a:moveTo>
                  <a:pt x="103632" y="13716"/>
                </a:moveTo>
                <a:lnTo>
                  <a:pt x="23128" y="13716"/>
                </a:lnTo>
                <a:lnTo>
                  <a:pt x="24384" y="7620"/>
                </a:lnTo>
                <a:lnTo>
                  <a:pt x="103632" y="7620"/>
                </a:lnTo>
                <a:lnTo>
                  <a:pt x="103632" y="13716"/>
                </a:lnTo>
                <a:close/>
              </a:path>
              <a:path w="117475" h="297180">
                <a:moveTo>
                  <a:pt x="13716" y="59436"/>
                </a:moveTo>
                <a:lnTo>
                  <a:pt x="7620" y="51816"/>
                </a:lnTo>
                <a:lnTo>
                  <a:pt x="15284" y="51816"/>
                </a:lnTo>
                <a:lnTo>
                  <a:pt x="13716" y="59436"/>
                </a:lnTo>
                <a:close/>
              </a:path>
              <a:path w="117475" h="297180">
                <a:moveTo>
                  <a:pt x="41148" y="59436"/>
                </a:moveTo>
                <a:lnTo>
                  <a:pt x="13716" y="59436"/>
                </a:lnTo>
                <a:lnTo>
                  <a:pt x="15284" y="51816"/>
                </a:lnTo>
                <a:lnTo>
                  <a:pt x="51816" y="51816"/>
                </a:lnTo>
                <a:lnTo>
                  <a:pt x="54864" y="54864"/>
                </a:lnTo>
                <a:lnTo>
                  <a:pt x="54864" y="57912"/>
                </a:lnTo>
                <a:lnTo>
                  <a:pt x="41148" y="57912"/>
                </a:lnTo>
                <a:lnTo>
                  <a:pt x="41148" y="59436"/>
                </a:lnTo>
                <a:close/>
              </a:path>
              <a:path w="117475" h="297180">
                <a:moveTo>
                  <a:pt x="114300" y="297179"/>
                </a:moveTo>
                <a:lnTo>
                  <a:pt x="44196" y="297179"/>
                </a:lnTo>
                <a:lnTo>
                  <a:pt x="41148" y="294132"/>
                </a:lnTo>
                <a:lnTo>
                  <a:pt x="41148" y="57912"/>
                </a:lnTo>
                <a:lnTo>
                  <a:pt x="48768" y="65532"/>
                </a:lnTo>
                <a:lnTo>
                  <a:pt x="54864" y="65532"/>
                </a:lnTo>
                <a:lnTo>
                  <a:pt x="54864" y="283464"/>
                </a:lnTo>
                <a:lnTo>
                  <a:pt x="48768" y="283464"/>
                </a:lnTo>
                <a:lnTo>
                  <a:pt x="54864" y="291084"/>
                </a:lnTo>
                <a:lnTo>
                  <a:pt x="117348" y="291084"/>
                </a:lnTo>
                <a:lnTo>
                  <a:pt x="117348" y="294132"/>
                </a:lnTo>
                <a:lnTo>
                  <a:pt x="114300" y="297179"/>
                </a:lnTo>
                <a:close/>
              </a:path>
              <a:path w="117475" h="297180">
                <a:moveTo>
                  <a:pt x="54864" y="65532"/>
                </a:moveTo>
                <a:lnTo>
                  <a:pt x="48768" y="65532"/>
                </a:lnTo>
                <a:lnTo>
                  <a:pt x="41148" y="57912"/>
                </a:lnTo>
                <a:lnTo>
                  <a:pt x="54864" y="57912"/>
                </a:lnTo>
                <a:lnTo>
                  <a:pt x="54864" y="65532"/>
                </a:lnTo>
                <a:close/>
              </a:path>
              <a:path w="117475" h="297180">
                <a:moveTo>
                  <a:pt x="54864" y="291084"/>
                </a:moveTo>
                <a:lnTo>
                  <a:pt x="48768" y="283464"/>
                </a:lnTo>
                <a:lnTo>
                  <a:pt x="54864" y="283464"/>
                </a:lnTo>
                <a:lnTo>
                  <a:pt x="54864" y="291084"/>
                </a:lnTo>
                <a:close/>
              </a:path>
              <a:path w="117475" h="297180">
                <a:moveTo>
                  <a:pt x="103632" y="291084"/>
                </a:moveTo>
                <a:lnTo>
                  <a:pt x="54864" y="291084"/>
                </a:lnTo>
                <a:lnTo>
                  <a:pt x="54864" y="283464"/>
                </a:lnTo>
                <a:lnTo>
                  <a:pt x="103632" y="283464"/>
                </a:lnTo>
                <a:lnTo>
                  <a:pt x="103632" y="291084"/>
                </a:lnTo>
                <a:close/>
              </a:path>
              <a:path w="117475" h="297180">
                <a:moveTo>
                  <a:pt x="117348" y="291084"/>
                </a:moveTo>
                <a:lnTo>
                  <a:pt x="103632" y="291084"/>
                </a:lnTo>
                <a:lnTo>
                  <a:pt x="111252" y="283464"/>
                </a:lnTo>
                <a:lnTo>
                  <a:pt x="117348" y="283464"/>
                </a:lnTo>
                <a:lnTo>
                  <a:pt x="117348" y="291084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10170" y="1968561"/>
            <a:ext cx="8044180" cy="2220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10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b="1" i="1" spc="5" dirty="0">
                <a:solidFill>
                  <a:srgbClr val="DFE6CF"/>
                </a:solidFill>
                <a:latin typeface="Tw Cen MT"/>
                <a:cs typeface="Tw Cen MT"/>
              </a:rPr>
              <a:t>Data </a:t>
            </a:r>
            <a:r>
              <a:rPr sz="2000" b="1" i="1" dirty="0">
                <a:solidFill>
                  <a:srgbClr val="DFE6CF"/>
                </a:solidFill>
                <a:latin typeface="Tw Cen MT"/>
                <a:cs typeface="Tw Cen MT"/>
              </a:rPr>
              <a:t>1 :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Neighborhood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has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a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total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of 5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boroughs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and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306 neighborhoods.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In  order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to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segment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neighborhoods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and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explore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them, </a:t>
            </a:r>
            <a:r>
              <a:rPr sz="2000" spc="-20" dirty="0">
                <a:solidFill>
                  <a:srgbClr val="DFE6CF"/>
                </a:solidFill>
                <a:latin typeface="Tw Cen MT"/>
                <a:cs typeface="Tw Cen MT"/>
              </a:rPr>
              <a:t>we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will essentially  need a dataset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that contains the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5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boroughs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and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neighborhoods that 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exist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in </a:t>
            </a:r>
            <a:r>
              <a:rPr sz="2000" spc="20" dirty="0">
                <a:solidFill>
                  <a:srgbClr val="DFE6CF"/>
                </a:solidFill>
                <a:latin typeface="Tw Cen MT"/>
                <a:cs typeface="Tw Cen MT"/>
              </a:rPr>
              <a:t>each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borough as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well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as the latitude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and longitude coordinates of  </a:t>
            </a:r>
            <a:r>
              <a:rPr sz="2000" spc="20" dirty="0">
                <a:solidFill>
                  <a:srgbClr val="DFE6CF"/>
                </a:solidFill>
                <a:latin typeface="Tw Cen MT"/>
                <a:cs typeface="Tw Cen MT"/>
              </a:rPr>
              <a:t>each</a:t>
            </a:r>
            <a:r>
              <a:rPr sz="2000" spc="-1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neighborhood.</a:t>
            </a:r>
            <a:endParaRPr sz="2000">
              <a:latin typeface="Tw Cen MT"/>
              <a:cs typeface="Tw Cen MT"/>
            </a:endParaRPr>
          </a:p>
          <a:p>
            <a:pPr marL="286385" indent="-274320">
              <a:lnSpc>
                <a:spcPct val="100000"/>
              </a:lnSpc>
              <a:spcBef>
                <a:spcPts val="47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This dataset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exists for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free </a:t>
            </a:r>
            <a:r>
              <a:rPr sz="2000" spc="10" dirty="0">
                <a:solidFill>
                  <a:srgbClr val="DFE6CF"/>
                </a:solidFill>
                <a:latin typeface="Tw Cen MT"/>
                <a:cs typeface="Tw Cen MT"/>
              </a:rPr>
              <a:t>on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2000" spc="-25" dirty="0">
                <a:solidFill>
                  <a:srgbClr val="DFE6CF"/>
                </a:solidFill>
                <a:latin typeface="Tw Cen MT"/>
                <a:cs typeface="Tw Cen MT"/>
              </a:rPr>
              <a:t>web.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Link to the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dataset is</a:t>
            </a:r>
            <a:r>
              <a:rPr sz="2000" spc="-30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:</a:t>
            </a:r>
            <a:endParaRPr sz="2000">
              <a:latin typeface="Tw Cen MT"/>
              <a:cs typeface="Tw Cen MT"/>
            </a:endParaRPr>
          </a:p>
          <a:p>
            <a:pPr marL="285115">
              <a:lnSpc>
                <a:spcPct val="100000"/>
              </a:lnSpc>
            </a:pPr>
            <a:r>
              <a:rPr sz="2000" u="heavy" spc="-49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heavy" spc="-1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w Cen MT"/>
                <a:cs typeface="Tw Cen MT"/>
              </a:rPr>
              <a:t>https://geo.nyu.edu/catalog/nyu_2451_34572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37332" y="4206240"/>
            <a:ext cx="4328159" cy="22418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6767" y="1306067"/>
            <a:ext cx="1034796" cy="3060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97680" y="1301496"/>
            <a:ext cx="2630423" cy="3154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88123" y="1473708"/>
            <a:ext cx="141732" cy="716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85304" y="1315212"/>
            <a:ext cx="201295" cy="291465"/>
          </a:xfrm>
          <a:custGeom>
            <a:avLst/>
            <a:gdLst/>
            <a:ahLst/>
            <a:cxnLst/>
            <a:rect l="l" t="t" r="r" b="b"/>
            <a:pathLst>
              <a:path w="201295" h="291465">
                <a:moveTo>
                  <a:pt x="64008" y="108204"/>
                </a:moveTo>
                <a:lnTo>
                  <a:pt x="0" y="108204"/>
                </a:lnTo>
                <a:lnTo>
                  <a:pt x="1976" y="83581"/>
                </a:lnTo>
                <a:lnTo>
                  <a:pt x="17359" y="43481"/>
                </a:lnTo>
                <a:lnTo>
                  <a:pt x="47101" y="15430"/>
                </a:lnTo>
                <a:lnTo>
                  <a:pt x="84915" y="1714"/>
                </a:lnTo>
                <a:lnTo>
                  <a:pt x="106680" y="0"/>
                </a:lnTo>
                <a:lnTo>
                  <a:pt x="126396" y="1452"/>
                </a:lnTo>
                <a:lnTo>
                  <a:pt x="175260" y="24384"/>
                </a:lnTo>
                <a:lnTo>
                  <a:pt x="194557" y="51816"/>
                </a:lnTo>
                <a:lnTo>
                  <a:pt x="100584" y="51816"/>
                </a:lnTo>
                <a:lnTo>
                  <a:pt x="92011" y="52673"/>
                </a:lnTo>
                <a:lnTo>
                  <a:pt x="66865" y="82867"/>
                </a:lnTo>
                <a:lnTo>
                  <a:pt x="64793" y="94464"/>
                </a:lnTo>
                <a:lnTo>
                  <a:pt x="64008" y="108204"/>
                </a:lnTo>
                <a:close/>
              </a:path>
              <a:path w="201295" h="291465">
                <a:moveTo>
                  <a:pt x="201168" y="291083"/>
                </a:moveTo>
                <a:lnTo>
                  <a:pt x="3048" y="291083"/>
                </a:lnTo>
                <a:lnTo>
                  <a:pt x="99060" y="167640"/>
                </a:lnTo>
                <a:lnTo>
                  <a:pt x="109394" y="154495"/>
                </a:lnTo>
                <a:lnTo>
                  <a:pt x="117729" y="142494"/>
                </a:lnTo>
                <a:lnTo>
                  <a:pt x="136398" y="105918"/>
                </a:lnTo>
                <a:lnTo>
                  <a:pt x="138684" y="89916"/>
                </a:lnTo>
                <a:lnTo>
                  <a:pt x="138088" y="82200"/>
                </a:lnTo>
                <a:lnTo>
                  <a:pt x="108299" y="52411"/>
                </a:lnTo>
                <a:lnTo>
                  <a:pt x="100584" y="51816"/>
                </a:lnTo>
                <a:lnTo>
                  <a:pt x="194557" y="51816"/>
                </a:lnTo>
                <a:lnTo>
                  <a:pt x="199477" y="68318"/>
                </a:lnTo>
                <a:lnTo>
                  <a:pt x="201168" y="86868"/>
                </a:lnTo>
                <a:lnTo>
                  <a:pt x="199191" y="105727"/>
                </a:lnTo>
                <a:lnTo>
                  <a:pt x="183808" y="146875"/>
                </a:lnTo>
                <a:lnTo>
                  <a:pt x="153924" y="193548"/>
                </a:lnTo>
                <a:lnTo>
                  <a:pt x="128016" y="228600"/>
                </a:lnTo>
                <a:lnTo>
                  <a:pt x="120396" y="237743"/>
                </a:lnTo>
                <a:lnTo>
                  <a:pt x="201168" y="237743"/>
                </a:lnTo>
                <a:lnTo>
                  <a:pt x="201168" y="291083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79207" y="1307591"/>
            <a:ext cx="215265" cy="304800"/>
          </a:xfrm>
          <a:custGeom>
            <a:avLst/>
            <a:gdLst/>
            <a:ahLst/>
            <a:cxnLst/>
            <a:rect l="l" t="t" r="r" b="b"/>
            <a:pathLst>
              <a:path w="215265" h="304800">
                <a:moveTo>
                  <a:pt x="73152" y="121920"/>
                </a:moveTo>
                <a:lnTo>
                  <a:pt x="3048" y="121920"/>
                </a:lnTo>
                <a:lnTo>
                  <a:pt x="0" y="118872"/>
                </a:lnTo>
                <a:lnTo>
                  <a:pt x="0" y="102108"/>
                </a:lnTo>
                <a:lnTo>
                  <a:pt x="1524" y="89916"/>
                </a:lnTo>
                <a:lnTo>
                  <a:pt x="4572" y="79248"/>
                </a:lnTo>
                <a:lnTo>
                  <a:pt x="7620" y="67056"/>
                </a:lnTo>
                <a:lnTo>
                  <a:pt x="39624" y="22860"/>
                </a:lnTo>
                <a:lnTo>
                  <a:pt x="89916" y="1524"/>
                </a:lnTo>
                <a:lnTo>
                  <a:pt x="100584" y="0"/>
                </a:lnTo>
                <a:lnTo>
                  <a:pt x="123444" y="0"/>
                </a:lnTo>
                <a:lnTo>
                  <a:pt x="132588" y="1524"/>
                </a:lnTo>
                <a:lnTo>
                  <a:pt x="143256" y="3048"/>
                </a:lnTo>
                <a:lnTo>
                  <a:pt x="152400" y="6096"/>
                </a:lnTo>
                <a:lnTo>
                  <a:pt x="167640" y="13716"/>
                </a:lnTo>
                <a:lnTo>
                  <a:pt x="102108" y="13716"/>
                </a:lnTo>
                <a:lnTo>
                  <a:pt x="92964" y="15240"/>
                </a:lnTo>
                <a:lnTo>
                  <a:pt x="82296" y="16764"/>
                </a:lnTo>
                <a:lnTo>
                  <a:pt x="73152" y="19812"/>
                </a:lnTo>
                <a:lnTo>
                  <a:pt x="65532" y="24384"/>
                </a:lnTo>
                <a:lnTo>
                  <a:pt x="56388" y="28956"/>
                </a:lnTo>
                <a:lnTo>
                  <a:pt x="24384" y="62484"/>
                </a:lnTo>
                <a:lnTo>
                  <a:pt x="13716" y="103632"/>
                </a:lnTo>
                <a:lnTo>
                  <a:pt x="13716" y="108204"/>
                </a:lnTo>
                <a:lnTo>
                  <a:pt x="6096" y="108204"/>
                </a:lnTo>
                <a:lnTo>
                  <a:pt x="13716" y="115824"/>
                </a:lnTo>
                <a:lnTo>
                  <a:pt x="76200" y="115824"/>
                </a:lnTo>
                <a:lnTo>
                  <a:pt x="76200" y="118872"/>
                </a:lnTo>
                <a:lnTo>
                  <a:pt x="73152" y="121920"/>
                </a:lnTo>
                <a:close/>
              </a:path>
              <a:path w="215265" h="304800">
                <a:moveTo>
                  <a:pt x="201168" y="251460"/>
                </a:moveTo>
                <a:lnTo>
                  <a:pt x="123444" y="251460"/>
                </a:lnTo>
                <a:lnTo>
                  <a:pt x="120396" y="248412"/>
                </a:lnTo>
                <a:lnTo>
                  <a:pt x="118872" y="245364"/>
                </a:lnTo>
                <a:lnTo>
                  <a:pt x="118872" y="242316"/>
                </a:lnTo>
                <a:lnTo>
                  <a:pt x="120396" y="240792"/>
                </a:lnTo>
                <a:lnTo>
                  <a:pt x="143256" y="213360"/>
                </a:lnTo>
                <a:lnTo>
                  <a:pt x="149352" y="205740"/>
                </a:lnTo>
                <a:lnTo>
                  <a:pt x="153924" y="198119"/>
                </a:lnTo>
                <a:lnTo>
                  <a:pt x="170688" y="172212"/>
                </a:lnTo>
                <a:lnTo>
                  <a:pt x="193548" y="131064"/>
                </a:lnTo>
                <a:lnTo>
                  <a:pt x="199644" y="112776"/>
                </a:lnTo>
                <a:lnTo>
                  <a:pt x="199644" y="103632"/>
                </a:lnTo>
                <a:lnTo>
                  <a:pt x="201168" y="94488"/>
                </a:lnTo>
                <a:lnTo>
                  <a:pt x="201168" y="85344"/>
                </a:lnTo>
                <a:lnTo>
                  <a:pt x="198120" y="70104"/>
                </a:lnTo>
                <a:lnTo>
                  <a:pt x="176784" y="36576"/>
                </a:lnTo>
                <a:lnTo>
                  <a:pt x="163068" y="27432"/>
                </a:lnTo>
                <a:lnTo>
                  <a:pt x="156972" y="22860"/>
                </a:lnTo>
                <a:lnTo>
                  <a:pt x="149352" y="19812"/>
                </a:lnTo>
                <a:lnTo>
                  <a:pt x="140208" y="16764"/>
                </a:lnTo>
                <a:lnTo>
                  <a:pt x="121920" y="13716"/>
                </a:lnTo>
                <a:lnTo>
                  <a:pt x="167640" y="13716"/>
                </a:lnTo>
                <a:lnTo>
                  <a:pt x="170688" y="15240"/>
                </a:lnTo>
                <a:lnTo>
                  <a:pt x="178308" y="19812"/>
                </a:lnTo>
                <a:lnTo>
                  <a:pt x="185928" y="25908"/>
                </a:lnTo>
                <a:lnTo>
                  <a:pt x="192024" y="33528"/>
                </a:lnTo>
                <a:lnTo>
                  <a:pt x="198120" y="39624"/>
                </a:lnTo>
                <a:lnTo>
                  <a:pt x="202692" y="48768"/>
                </a:lnTo>
                <a:lnTo>
                  <a:pt x="207264" y="56388"/>
                </a:lnTo>
                <a:lnTo>
                  <a:pt x="213360" y="74676"/>
                </a:lnTo>
                <a:lnTo>
                  <a:pt x="213360" y="83820"/>
                </a:lnTo>
                <a:lnTo>
                  <a:pt x="214884" y="92964"/>
                </a:lnTo>
                <a:lnTo>
                  <a:pt x="210312" y="124968"/>
                </a:lnTo>
                <a:lnTo>
                  <a:pt x="196596" y="156972"/>
                </a:lnTo>
                <a:lnTo>
                  <a:pt x="190500" y="169164"/>
                </a:lnTo>
                <a:lnTo>
                  <a:pt x="182880" y="179831"/>
                </a:lnTo>
                <a:lnTo>
                  <a:pt x="164592" y="205740"/>
                </a:lnTo>
                <a:lnTo>
                  <a:pt x="160020" y="213360"/>
                </a:lnTo>
                <a:lnTo>
                  <a:pt x="153924" y="220980"/>
                </a:lnTo>
                <a:lnTo>
                  <a:pt x="146304" y="230124"/>
                </a:lnTo>
                <a:lnTo>
                  <a:pt x="141224" y="237743"/>
                </a:lnTo>
                <a:lnTo>
                  <a:pt x="126492" y="237743"/>
                </a:lnTo>
                <a:lnTo>
                  <a:pt x="131064" y="249936"/>
                </a:lnTo>
                <a:lnTo>
                  <a:pt x="201168" y="249936"/>
                </a:lnTo>
                <a:lnTo>
                  <a:pt x="201168" y="251460"/>
                </a:lnTo>
                <a:close/>
              </a:path>
              <a:path w="215265" h="304800">
                <a:moveTo>
                  <a:pt x="62484" y="114300"/>
                </a:moveTo>
                <a:lnTo>
                  <a:pt x="64008" y="100584"/>
                </a:lnTo>
                <a:lnTo>
                  <a:pt x="67056" y="88392"/>
                </a:lnTo>
                <a:lnTo>
                  <a:pt x="70104" y="79248"/>
                </a:lnTo>
                <a:lnTo>
                  <a:pt x="70104" y="77724"/>
                </a:lnTo>
                <a:lnTo>
                  <a:pt x="73152" y="70104"/>
                </a:lnTo>
                <a:lnTo>
                  <a:pt x="74676" y="70104"/>
                </a:lnTo>
                <a:lnTo>
                  <a:pt x="74676" y="68580"/>
                </a:lnTo>
                <a:lnTo>
                  <a:pt x="79248" y="62484"/>
                </a:lnTo>
                <a:lnTo>
                  <a:pt x="80772" y="62484"/>
                </a:lnTo>
                <a:lnTo>
                  <a:pt x="80772" y="60960"/>
                </a:lnTo>
                <a:lnTo>
                  <a:pt x="86868" y="57912"/>
                </a:lnTo>
                <a:lnTo>
                  <a:pt x="88392" y="56388"/>
                </a:lnTo>
                <a:lnTo>
                  <a:pt x="96012" y="53340"/>
                </a:lnTo>
                <a:lnTo>
                  <a:pt x="117348" y="53340"/>
                </a:lnTo>
                <a:lnTo>
                  <a:pt x="123444" y="56388"/>
                </a:lnTo>
                <a:lnTo>
                  <a:pt x="124968" y="56388"/>
                </a:lnTo>
                <a:lnTo>
                  <a:pt x="131064" y="59436"/>
                </a:lnTo>
                <a:lnTo>
                  <a:pt x="132588" y="59436"/>
                </a:lnTo>
                <a:lnTo>
                  <a:pt x="132588" y="60960"/>
                </a:lnTo>
                <a:lnTo>
                  <a:pt x="138684" y="65532"/>
                </a:lnTo>
                <a:lnTo>
                  <a:pt x="140208" y="65532"/>
                </a:lnTo>
                <a:lnTo>
                  <a:pt x="141351" y="67056"/>
                </a:lnTo>
                <a:lnTo>
                  <a:pt x="100584" y="67056"/>
                </a:lnTo>
                <a:lnTo>
                  <a:pt x="96774" y="68580"/>
                </a:lnTo>
                <a:lnTo>
                  <a:pt x="94488" y="68580"/>
                </a:lnTo>
                <a:lnTo>
                  <a:pt x="90424" y="71628"/>
                </a:lnTo>
                <a:lnTo>
                  <a:pt x="89916" y="71628"/>
                </a:lnTo>
                <a:lnTo>
                  <a:pt x="88392" y="73152"/>
                </a:lnTo>
                <a:lnTo>
                  <a:pt x="88773" y="73152"/>
                </a:lnTo>
                <a:lnTo>
                  <a:pt x="85344" y="77724"/>
                </a:lnTo>
                <a:lnTo>
                  <a:pt x="85953" y="77724"/>
                </a:lnTo>
                <a:lnTo>
                  <a:pt x="83210" y="82296"/>
                </a:lnTo>
                <a:lnTo>
                  <a:pt x="82296" y="82296"/>
                </a:lnTo>
                <a:lnTo>
                  <a:pt x="79248" y="92964"/>
                </a:lnTo>
                <a:lnTo>
                  <a:pt x="77724" y="103632"/>
                </a:lnTo>
                <a:lnTo>
                  <a:pt x="77152" y="108204"/>
                </a:lnTo>
                <a:lnTo>
                  <a:pt x="70104" y="108204"/>
                </a:lnTo>
                <a:lnTo>
                  <a:pt x="62484" y="114300"/>
                </a:lnTo>
                <a:close/>
              </a:path>
              <a:path w="215265" h="304800">
                <a:moveTo>
                  <a:pt x="129540" y="76200"/>
                </a:moveTo>
                <a:lnTo>
                  <a:pt x="124968" y="71628"/>
                </a:lnTo>
                <a:lnTo>
                  <a:pt x="118872" y="68580"/>
                </a:lnTo>
                <a:lnTo>
                  <a:pt x="120396" y="68580"/>
                </a:lnTo>
                <a:lnTo>
                  <a:pt x="112776" y="67056"/>
                </a:lnTo>
                <a:lnTo>
                  <a:pt x="141351" y="67056"/>
                </a:lnTo>
                <a:lnTo>
                  <a:pt x="144780" y="71628"/>
                </a:lnTo>
                <a:lnTo>
                  <a:pt x="144780" y="73152"/>
                </a:lnTo>
                <a:lnTo>
                  <a:pt x="145542" y="74676"/>
                </a:lnTo>
                <a:lnTo>
                  <a:pt x="129540" y="74676"/>
                </a:lnTo>
                <a:lnTo>
                  <a:pt x="129540" y="76200"/>
                </a:lnTo>
                <a:close/>
              </a:path>
              <a:path w="215265" h="304800">
                <a:moveTo>
                  <a:pt x="92964" y="70104"/>
                </a:moveTo>
                <a:lnTo>
                  <a:pt x="94488" y="68580"/>
                </a:lnTo>
                <a:lnTo>
                  <a:pt x="96774" y="68580"/>
                </a:lnTo>
                <a:lnTo>
                  <a:pt x="92964" y="70104"/>
                </a:lnTo>
                <a:close/>
              </a:path>
              <a:path w="215265" h="304800">
                <a:moveTo>
                  <a:pt x="88392" y="73152"/>
                </a:moveTo>
                <a:lnTo>
                  <a:pt x="89916" y="71628"/>
                </a:lnTo>
                <a:lnTo>
                  <a:pt x="89262" y="72498"/>
                </a:lnTo>
                <a:lnTo>
                  <a:pt x="88392" y="73152"/>
                </a:lnTo>
                <a:close/>
              </a:path>
              <a:path w="215265" h="304800">
                <a:moveTo>
                  <a:pt x="89262" y="72498"/>
                </a:moveTo>
                <a:lnTo>
                  <a:pt x="89916" y="71628"/>
                </a:lnTo>
                <a:lnTo>
                  <a:pt x="90424" y="71628"/>
                </a:lnTo>
                <a:lnTo>
                  <a:pt x="89262" y="72498"/>
                </a:lnTo>
                <a:close/>
              </a:path>
              <a:path w="215265" h="304800">
                <a:moveTo>
                  <a:pt x="88773" y="73152"/>
                </a:moveTo>
                <a:lnTo>
                  <a:pt x="88392" y="73152"/>
                </a:lnTo>
                <a:lnTo>
                  <a:pt x="89262" y="72498"/>
                </a:lnTo>
                <a:lnTo>
                  <a:pt x="88773" y="73152"/>
                </a:lnTo>
                <a:close/>
              </a:path>
              <a:path w="215265" h="304800">
                <a:moveTo>
                  <a:pt x="149352" y="80772"/>
                </a:moveTo>
                <a:lnTo>
                  <a:pt x="134112" y="80772"/>
                </a:lnTo>
                <a:lnTo>
                  <a:pt x="129540" y="74676"/>
                </a:lnTo>
                <a:lnTo>
                  <a:pt x="145542" y="74676"/>
                </a:lnTo>
                <a:lnTo>
                  <a:pt x="147828" y="79248"/>
                </a:lnTo>
                <a:lnTo>
                  <a:pt x="149352" y="79248"/>
                </a:lnTo>
                <a:lnTo>
                  <a:pt x="149352" y="80772"/>
                </a:lnTo>
                <a:close/>
              </a:path>
              <a:path w="215265" h="304800">
                <a:moveTo>
                  <a:pt x="85953" y="77724"/>
                </a:moveTo>
                <a:lnTo>
                  <a:pt x="85344" y="77724"/>
                </a:lnTo>
                <a:lnTo>
                  <a:pt x="86868" y="76200"/>
                </a:lnTo>
                <a:lnTo>
                  <a:pt x="85953" y="77724"/>
                </a:lnTo>
                <a:close/>
              </a:path>
              <a:path w="215265" h="304800">
                <a:moveTo>
                  <a:pt x="135636" y="85344"/>
                </a:moveTo>
                <a:lnTo>
                  <a:pt x="132588" y="79248"/>
                </a:lnTo>
                <a:lnTo>
                  <a:pt x="134112" y="80772"/>
                </a:lnTo>
                <a:lnTo>
                  <a:pt x="149352" y="80772"/>
                </a:lnTo>
                <a:lnTo>
                  <a:pt x="149961" y="83820"/>
                </a:lnTo>
                <a:lnTo>
                  <a:pt x="135636" y="83820"/>
                </a:lnTo>
                <a:lnTo>
                  <a:pt x="135636" y="85344"/>
                </a:lnTo>
                <a:close/>
              </a:path>
              <a:path w="215265" h="304800">
                <a:moveTo>
                  <a:pt x="82296" y="83820"/>
                </a:moveTo>
                <a:lnTo>
                  <a:pt x="82296" y="82296"/>
                </a:lnTo>
                <a:lnTo>
                  <a:pt x="83210" y="82296"/>
                </a:lnTo>
                <a:lnTo>
                  <a:pt x="82296" y="83820"/>
                </a:lnTo>
                <a:close/>
              </a:path>
              <a:path w="215265" h="304800">
                <a:moveTo>
                  <a:pt x="137160" y="91440"/>
                </a:moveTo>
                <a:lnTo>
                  <a:pt x="135636" y="83820"/>
                </a:lnTo>
                <a:lnTo>
                  <a:pt x="149961" y="83820"/>
                </a:lnTo>
                <a:lnTo>
                  <a:pt x="150876" y="88392"/>
                </a:lnTo>
                <a:lnTo>
                  <a:pt x="151130" y="89916"/>
                </a:lnTo>
                <a:lnTo>
                  <a:pt x="137160" y="89916"/>
                </a:lnTo>
                <a:lnTo>
                  <a:pt x="137160" y="91440"/>
                </a:lnTo>
                <a:close/>
              </a:path>
              <a:path w="215265" h="304800">
                <a:moveTo>
                  <a:pt x="211836" y="304800"/>
                </a:moveTo>
                <a:lnTo>
                  <a:pt x="6096" y="304800"/>
                </a:lnTo>
                <a:lnTo>
                  <a:pt x="3048" y="303276"/>
                </a:lnTo>
                <a:lnTo>
                  <a:pt x="3048" y="301752"/>
                </a:lnTo>
                <a:lnTo>
                  <a:pt x="1524" y="298704"/>
                </a:lnTo>
                <a:lnTo>
                  <a:pt x="1524" y="295656"/>
                </a:lnTo>
                <a:lnTo>
                  <a:pt x="3048" y="294131"/>
                </a:lnTo>
                <a:lnTo>
                  <a:pt x="100584" y="170688"/>
                </a:lnTo>
                <a:lnTo>
                  <a:pt x="109728" y="156972"/>
                </a:lnTo>
                <a:lnTo>
                  <a:pt x="118872" y="146304"/>
                </a:lnTo>
                <a:lnTo>
                  <a:pt x="124968" y="135636"/>
                </a:lnTo>
                <a:lnTo>
                  <a:pt x="129540" y="126492"/>
                </a:lnTo>
                <a:lnTo>
                  <a:pt x="134112" y="118872"/>
                </a:lnTo>
                <a:lnTo>
                  <a:pt x="137160" y="111252"/>
                </a:lnTo>
                <a:lnTo>
                  <a:pt x="137160" y="103632"/>
                </a:lnTo>
                <a:lnTo>
                  <a:pt x="138684" y="97536"/>
                </a:lnTo>
                <a:lnTo>
                  <a:pt x="137160" y="89916"/>
                </a:lnTo>
                <a:lnTo>
                  <a:pt x="151130" y="89916"/>
                </a:lnTo>
                <a:lnTo>
                  <a:pt x="152400" y="97536"/>
                </a:lnTo>
                <a:lnTo>
                  <a:pt x="149352" y="115824"/>
                </a:lnTo>
                <a:lnTo>
                  <a:pt x="146304" y="124968"/>
                </a:lnTo>
                <a:lnTo>
                  <a:pt x="137160" y="143256"/>
                </a:lnTo>
                <a:lnTo>
                  <a:pt x="129540" y="153924"/>
                </a:lnTo>
                <a:lnTo>
                  <a:pt x="121920" y="166116"/>
                </a:lnTo>
                <a:lnTo>
                  <a:pt x="111252" y="179831"/>
                </a:lnTo>
                <a:lnTo>
                  <a:pt x="23349" y="291083"/>
                </a:lnTo>
                <a:lnTo>
                  <a:pt x="9144" y="291083"/>
                </a:lnTo>
                <a:lnTo>
                  <a:pt x="13716" y="303276"/>
                </a:lnTo>
                <a:lnTo>
                  <a:pt x="213360" y="303276"/>
                </a:lnTo>
                <a:lnTo>
                  <a:pt x="211836" y="304800"/>
                </a:lnTo>
                <a:close/>
              </a:path>
              <a:path w="215265" h="304800">
                <a:moveTo>
                  <a:pt x="13716" y="115824"/>
                </a:moveTo>
                <a:lnTo>
                  <a:pt x="6096" y="108204"/>
                </a:lnTo>
                <a:lnTo>
                  <a:pt x="13716" y="108204"/>
                </a:lnTo>
                <a:lnTo>
                  <a:pt x="13716" y="115824"/>
                </a:lnTo>
                <a:close/>
              </a:path>
              <a:path w="215265" h="304800">
                <a:moveTo>
                  <a:pt x="76200" y="115824"/>
                </a:moveTo>
                <a:lnTo>
                  <a:pt x="13716" y="115824"/>
                </a:lnTo>
                <a:lnTo>
                  <a:pt x="13716" y="108204"/>
                </a:lnTo>
                <a:lnTo>
                  <a:pt x="63161" y="108204"/>
                </a:lnTo>
                <a:lnTo>
                  <a:pt x="62484" y="114300"/>
                </a:lnTo>
                <a:lnTo>
                  <a:pt x="76390" y="114300"/>
                </a:lnTo>
                <a:lnTo>
                  <a:pt x="76200" y="115824"/>
                </a:lnTo>
                <a:close/>
              </a:path>
              <a:path w="215265" h="304800">
                <a:moveTo>
                  <a:pt x="76390" y="114300"/>
                </a:moveTo>
                <a:lnTo>
                  <a:pt x="62484" y="114300"/>
                </a:lnTo>
                <a:lnTo>
                  <a:pt x="70104" y="108204"/>
                </a:lnTo>
                <a:lnTo>
                  <a:pt x="77152" y="108204"/>
                </a:lnTo>
                <a:lnTo>
                  <a:pt x="76390" y="114300"/>
                </a:lnTo>
                <a:close/>
              </a:path>
              <a:path w="215265" h="304800">
                <a:moveTo>
                  <a:pt x="131064" y="249936"/>
                </a:moveTo>
                <a:lnTo>
                  <a:pt x="126492" y="237743"/>
                </a:lnTo>
                <a:lnTo>
                  <a:pt x="141224" y="237743"/>
                </a:lnTo>
                <a:lnTo>
                  <a:pt x="140208" y="239268"/>
                </a:lnTo>
                <a:lnTo>
                  <a:pt x="131064" y="249936"/>
                </a:lnTo>
                <a:close/>
              </a:path>
              <a:path w="215265" h="304800">
                <a:moveTo>
                  <a:pt x="201168" y="249936"/>
                </a:moveTo>
                <a:lnTo>
                  <a:pt x="131064" y="249936"/>
                </a:lnTo>
                <a:lnTo>
                  <a:pt x="140208" y="239268"/>
                </a:lnTo>
                <a:lnTo>
                  <a:pt x="141224" y="237743"/>
                </a:lnTo>
                <a:lnTo>
                  <a:pt x="211836" y="237743"/>
                </a:lnTo>
                <a:lnTo>
                  <a:pt x="214884" y="240792"/>
                </a:lnTo>
                <a:lnTo>
                  <a:pt x="214884" y="245364"/>
                </a:lnTo>
                <a:lnTo>
                  <a:pt x="201168" y="245364"/>
                </a:lnTo>
                <a:lnTo>
                  <a:pt x="201168" y="249936"/>
                </a:lnTo>
                <a:close/>
              </a:path>
              <a:path w="215265" h="304800">
                <a:moveTo>
                  <a:pt x="201168" y="298704"/>
                </a:moveTo>
                <a:lnTo>
                  <a:pt x="201168" y="245364"/>
                </a:lnTo>
                <a:lnTo>
                  <a:pt x="207264" y="251460"/>
                </a:lnTo>
                <a:lnTo>
                  <a:pt x="214884" y="251460"/>
                </a:lnTo>
                <a:lnTo>
                  <a:pt x="214884" y="291083"/>
                </a:lnTo>
                <a:lnTo>
                  <a:pt x="207264" y="291083"/>
                </a:lnTo>
                <a:lnTo>
                  <a:pt x="201168" y="298704"/>
                </a:lnTo>
                <a:close/>
              </a:path>
              <a:path w="215265" h="304800">
                <a:moveTo>
                  <a:pt x="214884" y="251460"/>
                </a:moveTo>
                <a:lnTo>
                  <a:pt x="207264" y="251460"/>
                </a:lnTo>
                <a:lnTo>
                  <a:pt x="201168" y="245364"/>
                </a:lnTo>
                <a:lnTo>
                  <a:pt x="214884" y="245364"/>
                </a:lnTo>
                <a:lnTo>
                  <a:pt x="214884" y="251460"/>
                </a:lnTo>
                <a:close/>
              </a:path>
              <a:path w="215265" h="304800">
                <a:moveTo>
                  <a:pt x="13716" y="303276"/>
                </a:moveTo>
                <a:lnTo>
                  <a:pt x="9144" y="291083"/>
                </a:lnTo>
                <a:lnTo>
                  <a:pt x="23349" y="291083"/>
                </a:lnTo>
                <a:lnTo>
                  <a:pt x="13716" y="303276"/>
                </a:lnTo>
                <a:close/>
              </a:path>
              <a:path w="215265" h="304800">
                <a:moveTo>
                  <a:pt x="213360" y="303276"/>
                </a:moveTo>
                <a:lnTo>
                  <a:pt x="13716" y="303276"/>
                </a:lnTo>
                <a:lnTo>
                  <a:pt x="23349" y="291083"/>
                </a:lnTo>
                <a:lnTo>
                  <a:pt x="201168" y="291083"/>
                </a:lnTo>
                <a:lnTo>
                  <a:pt x="201168" y="298704"/>
                </a:lnTo>
                <a:lnTo>
                  <a:pt x="214884" y="298704"/>
                </a:lnTo>
                <a:lnTo>
                  <a:pt x="214884" y="301752"/>
                </a:lnTo>
                <a:lnTo>
                  <a:pt x="213360" y="303276"/>
                </a:lnTo>
                <a:close/>
              </a:path>
              <a:path w="215265" h="304800">
                <a:moveTo>
                  <a:pt x="214884" y="298704"/>
                </a:moveTo>
                <a:lnTo>
                  <a:pt x="201168" y="298704"/>
                </a:lnTo>
                <a:lnTo>
                  <a:pt x="207264" y="291083"/>
                </a:lnTo>
                <a:lnTo>
                  <a:pt x="214884" y="291083"/>
                </a:lnTo>
                <a:lnTo>
                  <a:pt x="214884" y="298704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10170" y="1908240"/>
            <a:ext cx="8008620" cy="234188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b="1" i="1" spc="5" dirty="0">
                <a:solidFill>
                  <a:srgbClr val="DFE6CF"/>
                </a:solidFill>
                <a:latin typeface="Tw Cen MT"/>
                <a:cs typeface="Tw Cen MT"/>
              </a:rPr>
              <a:t>Data </a:t>
            </a:r>
            <a:r>
              <a:rPr sz="2000" b="1" i="1" dirty="0">
                <a:solidFill>
                  <a:srgbClr val="DFE6CF"/>
                </a:solidFill>
                <a:latin typeface="Tw Cen MT"/>
                <a:cs typeface="Tw Cen MT"/>
              </a:rPr>
              <a:t>2 :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Farmers Markets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data</a:t>
            </a:r>
            <a:r>
              <a:rPr sz="2000" spc="-8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-</a:t>
            </a:r>
            <a:endParaRPr sz="2000">
              <a:latin typeface="Tw Cen MT"/>
              <a:cs typeface="Tw Cen MT"/>
            </a:endParaRPr>
          </a:p>
          <a:p>
            <a:pPr marL="285115" indent="-273050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Font typeface="Arial"/>
              <a:buChar char="•"/>
              <a:tabLst>
                <a:tab pos="285115" algn="l"/>
                <a:tab pos="285750" algn="l"/>
              </a:tabLst>
            </a:pPr>
            <a:r>
              <a:rPr sz="2000" u="heavy" spc="-49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heavy" spc="-1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w Cen MT"/>
                <a:cs typeface="Tw Cen MT"/>
              </a:rPr>
              <a:t>https://data.cityofnewyork.us/dataset/DOHMH-Farmers-Markets-and-</a:t>
            </a:r>
            <a:endParaRPr sz="2000">
              <a:latin typeface="Tw Cen MT"/>
              <a:cs typeface="Tw Cen MT"/>
            </a:endParaRPr>
          </a:p>
          <a:p>
            <a:pPr marL="285115">
              <a:lnSpc>
                <a:spcPct val="100000"/>
              </a:lnSpc>
            </a:pPr>
            <a:r>
              <a:rPr sz="2000" u="heavy" spc="-49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heavy" spc="-1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w Cen MT"/>
                <a:cs typeface="Tw Cen MT"/>
              </a:rPr>
              <a:t>Food-Boxes/8vwk-6iz2</a:t>
            </a:r>
            <a:endParaRPr sz="2000">
              <a:latin typeface="Tw Cen MT"/>
              <a:cs typeface="Tw Cen MT"/>
            </a:endParaRPr>
          </a:p>
          <a:p>
            <a:pPr marL="286385" marR="5080" indent="-274320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A </a:t>
            </a:r>
            <a:r>
              <a:rPr sz="2000" b="1" i="1" spc="5" dirty="0">
                <a:solidFill>
                  <a:srgbClr val="DFE6CF"/>
                </a:solidFill>
                <a:latin typeface="Tw Cen MT"/>
                <a:cs typeface="Tw Cen MT"/>
              </a:rPr>
              <a:t>farmers' </a:t>
            </a:r>
            <a:r>
              <a:rPr sz="2000" b="1" i="1" spc="-15" dirty="0">
                <a:solidFill>
                  <a:srgbClr val="DFE6CF"/>
                </a:solidFill>
                <a:latin typeface="Tw Cen MT"/>
                <a:cs typeface="Tw Cen MT"/>
              </a:rPr>
              <a:t>market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is often defined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as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a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public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site used </a:t>
            </a:r>
            <a:r>
              <a:rPr sz="2000" spc="-45" dirty="0">
                <a:solidFill>
                  <a:srgbClr val="DFE6CF"/>
                </a:solidFill>
                <a:latin typeface="Tw Cen MT"/>
                <a:cs typeface="Tw Cen MT"/>
              </a:rPr>
              <a:t>by </a:t>
            </a:r>
            <a:r>
              <a:rPr sz="2000" spc="-15" dirty="0">
                <a:solidFill>
                  <a:srgbClr val="DFE6CF"/>
                </a:solidFill>
                <a:latin typeface="Tw Cen MT"/>
                <a:cs typeface="Tw Cen MT"/>
              </a:rPr>
              <a:t>two </a:t>
            </a:r>
            <a:r>
              <a:rPr sz="2000" spc="10" dirty="0">
                <a:solidFill>
                  <a:srgbClr val="DFE6CF"/>
                </a:solidFill>
                <a:latin typeface="Tw Cen MT"/>
                <a:cs typeface="Tw Cen MT"/>
              </a:rPr>
              <a:t>or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more local  or regional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producers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for the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direct sale of </a:t>
            </a:r>
            <a:r>
              <a:rPr sz="2000" spc="10" dirty="0">
                <a:solidFill>
                  <a:srgbClr val="DFE6CF"/>
                </a:solidFill>
                <a:latin typeface="Tw Cen MT"/>
                <a:cs typeface="Tw Cen MT"/>
              </a:rPr>
              <a:t>farm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products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to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consumers. </a:t>
            </a:r>
            <a:r>
              <a:rPr sz="2000" spc="10" dirty="0">
                <a:solidFill>
                  <a:srgbClr val="DFE6CF"/>
                </a:solidFill>
                <a:latin typeface="Tw Cen MT"/>
                <a:cs typeface="Tw Cen MT"/>
              </a:rPr>
              <a:t>In 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addition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to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fresh </a:t>
            </a:r>
            <a:r>
              <a:rPr sz="2000" spc="5" dirty="0">
                <a:solidFill>
                  <a:srgbClr val="DFE6CF"/>
                </a:solidFill>
                <a:latin typeface="Tw Cen MT"/>
                <a:cs typeface="Tw Cen MT"/>
              </a:rPr>
              <a:t>fruits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and </a:t>
            </a:r>
            <a:r>
              <a:rPr sz="2000" spc="-15" dirty="0">
                <a:solidFill>
                  <a:srgbClr val="DFE6CF"/>
                </a:solidFill>
                <a:latin typeface="Tw Cen MT"/>
                <a:cs typeface="Tw Cen MT"/>
              </a:rPr>
              <a:t>vegetables,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markets </a:t>
            </a:r>
            <a:r>
              <a:rPr sz="2000" spc="-15" dirty="0">
                <a:solidFill>
                  <a:srgbClr val="DFE6CF"/>
                </a:solidFill>
                <a:latin typeface="Tw Cen MT"/>
                <a:cs typeface="Tw Cen MT"/>
              </a:rPr>
              <a:t>may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sell dairy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products,</a:t>
            </a:r>
            <a:r>
              <a:rPr sz="2000" spc="-24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fish,  meat,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baked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goods,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and other minimally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processed</a:t>
            </a:r>
            <a:r>
              <a:rPr sz="2000" spc="-21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foods.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42744" y="4494276"/>
            <a:ext cx="5916167" cy="23164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6767" y="1301496"/>
            <a:ext cx="3831336" cy="3154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88123" y="1473708"/>
            <a:ext cx="141732" cy="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79207" y="1309116"/>
            <a:ext cx="210312" cy="3073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08608" y="1908240"/>
            <a:ext cx="6051550" cy="276860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575"/>
              </a:spcBef>
            </a:pPr>
            <a:r>
              <a:rPr sz="2000" b="1" i="1" spc="5" dirty="0">
                <a:solidFill>
                  <a:srgbClr val="DFE6CF"/>
                </a:solidFill>
                <a:latin typeface="Tw Cen MT"/>
                <a:cs typeface="Tw Cen MT"/>
              </a:rPr>
              <a:t>Data </a:t>
            </a:r>
            <a:r>
              <a:rPr sz="2000" b="1" i="1" dirty="0">
                <a:solidFill>
                  <a:srgbClr val="DFE6CF"/>
                </a:solidFill>
                <a:latin typeface="Tw Cen MT"/>
                <a:cs typeface="Tw Cen MT"/>
              </a:rPr>
              <a:t>3 :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Data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from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Wikipedia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pages as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given below</a:t>
            </a:r>
            <a:r>
              <a:rPr sz="2000" spc="-13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:</a:t>
            </a:r>
            <a:endParaRPr sz="2000">
              <a:latin typeface="Tw Cen MT"/>
              <a:cs typeface="Tw Cen MT"/>
            </a:endParaRPr>
          </a:p>
          <a:p>
            <a:pPr marL="288290" indent="-274955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Font typeface="Arial"/>
              <a:buChar char="•"/>
              <a:tabLst>
                <a:tab pos="288290" algn="l"/>
                <a:tab pos="288925" algn="l"/>
              </a:tabLst>
            </a:pP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New </a:t>
            </a:r>
            <a:r>
              <a:rPr sz="2000" spc="-30" dirty="0">
                <a:solidFill>
                  <a:srgbClr val="DFE6CF"/>
                </a:solidFill>
                <a:latin typeface="Tw Cen MT"/>
                <a:cs typeface="Tw Cen MT"/>
              </a:rPr>
              <a:t>York </a:t>
            </a:r>
            <a:r>
              <a:rPr sz="2000" spc="-15" dirty="0">
                <a:solidFill>
                  <a:srgbClr val="DFE6CF"/>
                </a:solidFill>
                <a:latin typeface="Tw Cen MT"/>
                <a:cs typeface="Tw Cen MT"/>
              </a:rPr>
              <a:t>Population</a:t>
            </a:r>
            <a:endParaRPr sz="2000">
              <a:latin typeface="Tw Cen MT"/>
              <a:cs typeface="Tw Cen MT"/>
            </a:endParaRPr>
          </a:p>
          <a:p>
            <a:pPr marL="288290" indent="-274955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Font typeface="Arial"/>
              <a:buChar char="•"/>
              <a:tabLst>
                <a:tab pos="288290" algn="l"/>
                <a:tab pos="288925" algn="l"/>
              </a:tabLst>
            </a:pP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New </a:t>
            </a:r>
            <a:r>
              <a:rPr sz="2000" spc="-30" dirty="0">
                <a:solidFill>
                  <a:srgbClr val="DFE6CF"/>
                </a:solidFill>
                <a:latin typeface="Tw Cen MT"/>
                <a:cs typeface="Tw Cen MT"/>
              </a:rPr>
              <a:t>York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City</a:t>
            </a:r>
            <a:r>
              <a:rPr sz="2000" spc="-3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Demographics</a:t>
            </a:r>
            <a:endParaRPr sz="2000">
              <a:latin typeface="Tw Cen MT"/>
              <a:cs typeface="Tw Cen MT"/>
            </a:endParaRPr>
          </a:p>
          <a:p>
            <a:pPr marL="288290" indent="-274955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Font typeface="Arial"/>
              <a:buChar char="•"/>
              <a:tabLst>
                <a:tab pos="288290" algn="l"/>
                <a:tab pos="288925" algn="l"/>
              </a:tabLst>
            </a:pP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Cuisine of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New </a:t>
            </a:r>
            <a:r>
              <a:rPr sz="2000" spc="-30" dirty="0">
                <a:solidFill>
                  <a:srgbClr val="DFE6CF"/>
                </a:solidFill>
                <a:latin typeface="Tw Cen MT"/>
                <a:cs typeface="Tw Cen MT"/>
              </a:rPr>
              <a:t>York</a:t>
            </a:r>
            <a:r>
              <a:rPr sz="2000" spc="-2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city</a:t>
            </a:r>
            <a:endParaRPr sz="2000">
              <a:latin typeface="Tw Cen MT"/>
              <a:cs typeface="Tw Cen MT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u="heavy" spc="-49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heavy" spc="-1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w Cen MT"/>
                <a:cs typeface="Tw Cen MT"/>
              </a:rPr>
              <a:t>https://en.wikipedia.org/wiki/New_York_City</a:t>
            </a:r>
            <a:endParaRPr sz="2000">
              <a:latin typeface="Tw Cen MT"/>
              <a:cs typeface="Tw Cen MT"/>
            </a:endParaRPr>
          </a:p>
          <a:p>
            <a:pPr marL="12700">
              <a:lnSpc>
                <a:spcPct val="100000"/>
              </a:lnSpc>
            </a:pPr>
            <a:r>
              <a:rPr sz="2000" u="heavy" spc="-49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heavy" spc="-1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w Cen MT"/>
                <a:cs typeface="Tw Cen MT"/>
              </a:rPr>
              <a:t>https://en.wikipedia.org/wiki/Economy_of_New_York_City</a:t>
            </a:r>
            <a:endParaRPr sz="2000">
              <a:latin typeface="Tw Cen MT"/>
              <a:cs typeface="Tw Cen MT"/>
            </a:endParaRPr>
          </a:p>
          <a:p>
            <a:pPr marL="12700">
              <a:lnSpc>
                <a:spcPct val="100000"/>
              </a:lnSpc>
            </a:pPr>
            <a:r>
              <a:rPr sz="2000" u="heavy" spc="-49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heavy" spc="-1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w Cen MT"/>
                <a:cs typeface="Tw Cen MT"/>
              </a:rPr>
              <a:t>https://en.wikipedia.org/wiki/Portal:New_York_City</a:t>
            </a:r>
            <a:endParaRPr sz="2000">
              <a:latin typeface="Tw Cen MT"/>
              <a:cs typeface="Tw Cen MT"/>
            </a:endParaRPr>
          </a:p>
          <a:p>
            <a:pPr marL="12700">
              <a:lnSpc>
                <a:spcPct val="100000"/>
              </a:lnSpc>
            </a:pPr>
            <a:r>
              <a:rPr sz="2000" u="heavy" spc="-49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heavy" spc="-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w Cen MT"/>
                <a:cs typeface="Tw Cen MT"/>
              </a:rPr>
              <a:t>https://en.wikipedia.org/wiki/Cuisine_of_New_York_City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62656" y="4855464"/>
            <a:ext cx="4764024" cy="19552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</TotalTime>
  <Words>1799</Words>
  <Application>Microsoft Office PowerPoint</Application>
  <PresentationFormat>Custom</PresentationFormat>
  <Paragraphs>132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Century Gothic</vt:lpstr>
      <vt:lpstr>Times New Roman</vt:lpstr>
      <vt:lpstr>Tw Cen MT</vt:lpstr>
      <vt:lpstr>Wingdings 3</vt:lpstr>
      <vt:lpstr>Ion</vt:lpstr>
      <vt:lpstr>The  Battle of Neighborhoods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Brooklyn and Manhattan Venues data</vt:lpstr>
      <vt:lpstr>Brooklyn and Manhattan Venues Visualization : Generated the  below Brooklyn and Manhattan Venues Visualization. The  "BM_venues" dataframe has 9708 venues and 397 unique venue  types.</vt:lpstr>
      <vt:lpstr>Bronx, Queens and Staten Island Venues data</vt:lpstr>
      <vt:lpstr>Bronx, Queens and Staten Island Venues Visualization : The  "BQS_venues" dataframe has 10805 venues and 387 unique  venue types.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Battle of Neighborhoods-Presentation.pptx</dc:title>
  <dc:creator>DELL</dc:creator>
  <cp:lastModifiedBy>Swarna Kuchibhotla</cp:lastModifiedBy>
  <cp:revision>2</cp:revision>
  <dcterms:created xsi:type="dcterms:W3CDTF">2020-06-21T14:43:23Z</dcterms:created>
  <dcterms:modified xsi:type="dcterms:W3CDTF">2020-06-21T15:05:57Z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2018-12-21T00:00:00Z</vt:filetime>
  </property>
  <property fmtid="{D5CDD505-2E9C-101B-9397-08002B2CF9AE}" pid="3" name="LastSaved">
    <vt:filetime>2020-06-21T00:00:00Z</vt:filetime>
  </property>
</Properties>
</file>